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4" r:id="rId2"/>
  </p:sldMasterIdLst>
  <p:notesMasterIdLst>
    <p:notesMasterId r:id="rId28"/>
  </p:notesMasterIdLst>
  <p:handoutMasterIdLst>
    <p:handoutMasterId r:id="rId29"/>
  </p:handoutMasterIdLst>
  <p:sldIdLst>
    <p:sldId id="345" r:id="rId3"/>
    <p:sldId id="349" r:id="rId4"/>
    <p:sldId id="350" r:id="rId5"/>
    <p:sldId id="353" r:id="rId6"/>
    <p:sldId id="379" r:id="rId7"/>
    <p:sldId id="358" r:id="rId8"/>
    <p:sldId id="377" r:id="rId9"/>
    <p:sldId id="367" r:id="rId10"/>
    <p:sldId id="354" r:id="rId11"/>
    <p:sldId id="371" r:id="rId12"/>
    <p:sldId id="361" r:id="rId13"/>
    <p:sldId id="381" r:id="rId14"/>
    <p:sldId id="355" r:id="rId15"/>
    <p:sldId id="383" r:id="rId16"/>
    <p:sldId id="382" r:id="rId17"/>
    <p:sldId id="357" r:id="rId18"/>
    <p:sldId id="374" r:id="rId19"/>
    <p:sldId id="380" r:id="rId20"/>
    <p:sldId id="368" r:id="rId21"/>
    <p:sldId id="352" r:id="rId22"/>
    <p:sldId id="375" r:id="rId23"/>
    <p:sldId id="364" r:id="rId24"/>
    <p:sldId id="369" r:id="rId25"/>
    <p:sldId id="359" r:id="rId26"/>
    <p:sldId id="370"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C3EF26-24B7-4CB6-ACC5-A9CC96F73EED}">
          <p14:sldIdLst>
            <p14:sldId id="345"/>
            <p14:sldId id="349"/>
            <p14:sldId id="350"/>
            <p14:sldId id="353"/>
            <p14:sldId id="379"/>
            <p14:sldId id="358"/>
            <p14:sldId id="377"/>
            <p14:sldId id="367"/>
            <p14:sldId id="354"/>
            <p14:sldId id="371"/>
            <p14:sldId id="361"/>
            <p14:sldId id="381"/>
            <p14:sldId id="355"/>
            <p14:sldId id="383"/>
            <p14:sldId id="382"/>
            <p14:sldId id="357"/>
            <p14:sldId id="374"/>
            <p14:sldId id="380"/>
            <p14:sldId id="368"/>
            <p14:sldId id="352"/>
            <p14:sldId id="375"/>
            <p14:sldId id="364"/>
            <p14:sldId id="369"/>
            <p14:sldId id="359"/>
            <p14:sldId id="370"/>
          </p14:sldIdLst>
        </p14:section>
      </p14:sectionLst>
    </p:ext>
    <p:ext uri="{EFAFB233-063F-42B5-8137-9DF3F51BA10A}">
      <p15:sldGuideLst xmlns:p15="http://schemas.microsoft.com/office/powerpoint/2012/main">
        <p15:guide id="1" pos="3840" userDrawn="1">
          <p15:clr>
            <a:srgbClr val="A4A3A4"/>
          </p15:clr>
        </p15:guide>
        <p15:guide id="2" orient="horz" pos="2258" userDrawn="1">
          <p15:clr>
            <a:srgbClr val="A4A3A4"/>
          </p15:clr>
        </p15:guide>
        <p15:guide id="3" orient="horz" pos="3725" userDrawn="1">
          <p15:clr>
            <a:srgbClr val="A4A3A4"/>
          </p15:clr>
        </p15:guide>
        <p15:guide id="4" pos="597" userDrawn="1">
          <p15:clr>
            <a:srgbClr val="A4A3A4"/>
          </p15:clr>
        </p15:guide>
        <p15:guide id="5" pos="70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4D6"/>
    <a:srgbClr val="04B1E4"/>
    <a:srgbClr val="000000"/>
    <a:srgbClr val="16BE1F"/>
    <a:srgbClr val="259F3F"/>
    <a:srgbClr val="3DD25D"/>
    <a:srgbClr val="270D57"/>
    <a:srgbClr val="FF6600"/>
    <a:srgbClr val="5A86EA"/>
    <a:srgbClr val="C54B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1" autoAdjust="0"/>
    <p:restoredTop sz="92596" autoAdjust="0"/>
  </p:normalViewPr>
  <p:slideViewPr>
    <p:cSldViewPr snapToGrid="0" showGuides="1">
      <p:cViewPr varScale="1">
        <p:scale>
          <a:sx n="110" d="100"/>
          <a:sy n="110" d="100"/>
        </p:scale>
        <p:origin x="588" y="108"/>
      </p:cViewPr>
      <p:guideLst>
        <p:guide pos="3840"/>
        <p:guide orient="horz" pos="2258"/>
        <p:guide orient="horz" pos="3725"/>
        <p:guide pos="597"/>
        <p:guide pos="708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18521625370001"/>
          <c:y val="0.129186311843138"/>
          <c:w val="0.52791093697019897"/>
          <c:h val="0.79186610712198802"/>
        </c:manualLayout>
      </c:layout>
      <c:doughnutChart>
        <c:varyColors val="1"/>
        <c:ser>
          <c:idx val="0"/>
          <c:order val="0"/>
          <c:tx>
            <c:strRef>
              <c:f>Sheet1!$B$1</c:f>
              <c:strCache>
                <c:ptCount val="1"/>
                <c:pt idx="0">
                  <c:v>销售额</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1-41EE-474F-9792-3B470246D7B2}"/>
              </c:ext>
            </c:extLst>
          </c:dPt>
          <c:dPt>
            <c:idx val="1"/>
            <c:bubble3D val="0"/>
            <c:spPr>
              <a:noFill/>
              <a:ln w="19050">
                <a:noFill/>
              </a:ln>
              <a:effectLst/>
            </c:spPr>
            <c:extLst>
              <c:ext xmlns:c16="http://schemas.microsoft.com/office/drawing/2014/chart" uri="{C3380CC4-5D6E-409C-BE32-E72D297353CC}">
                <c16:uniqueId val="{00000003-41EE-474F-9792-3B470246D7B2}"/>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41EE-474F-9792-3B470246D7B2}"/>
            </c:ext>
          </c:extLst>
        </c:ser>
        <c:dLbls>
          <c:showLegendKey val="0"/>
          <c:showVal val="0"/>
          <c:showCatName val="0"/>
          <c:showSerName val="0"/>
          <c:showPercent val="0"/>
          <c:showBubbleSize val="0"/>
          <c:showLeaderLines val="1"/>
        </c:dLbls>
        <c:firstSliceAng val="100"/>
        <c:holeSize val="80"/>
      </c:doughnutChart>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18521625370001"/>
          <c:y val="0.129186311843138"/>
          <c:w val="0.52791093697019897"/>
          <c:h val="0.79186610712198802"/>
        </c:manualLayout>
      </c:layout>
      <c:doughnutChart>
        <c:varyColors val="1"/>
        <c:ser>
          <c:idx val="0"/>
          <c:order val="0"/>
          <c:tx>
            <c:strRef>
              <c:f>Sheet1!$B$1</c:f>
              <c:strCache>
                <c:ptCount val="1"/>
                <c:pt idx="0">
                  <c:v>销售额</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1-68C3-4544-9AF5-4D89F3E8370B}"/>
              </c:ext>
            </c:extLst>
          </c:dPt>
          <c:dPt>
            <c:idx val="1"/>
            <c:bubble3D val="0"/>
            <c:spPr>
              <a:noFill/>
              <a:ln w="19050">
                <a:noFill/>
              </a:ln>
              <a:effectLst/>
            </c:spPr>
            <c:extLst>
              <c:ext xmlns:c16="http://schemas.microsoft.com/office/drawing/2014/chart" uri="{C3380CC4-5D6E-409C-BE32-E72D297353CC}">
                <c16:uniqueId val="{00000003-68C3-4544-9AF5-4D89F3E8370B}"/>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68C3-4544-9AF5-4D89F3E8370B}"/>
            </c:ext>
          </c:extLst>
        </c:ser>
        <c:dLbls>
          <c:showLegendKey val="0"/>
          <c:showVal val="0"/>
          <c:showCatName val="0"/>
          <c:showSerName val="0"/>
          <c:showPercent val="0"/>
          <c:showBubbleSize val="0"/>
          <c:showLeaderLines val="1"/>
        </c:dLbls>
        <c:firstSliceAng val="100"/>
        <c:holeSize val="80"/>
      </c:doughnutChart>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18521625370001"/>
          <c:y val="0.129186311843138"/>
          <c:w val="0.52791093697019897"/>
          <c:h val="0.79186610712198802"/>
        </c:manualLayout>
      </c:layout>
      <c:doughnutChart>
        <c:varyColors val="1"/>
        <c:ser>
          <c:idx val="0"/>
          <c:order val="0"/>
          <c:tx>
            <c:strRef>
              <c:f>Sheet1!$B$1</c:f>
              <c:strCache>
                <c:ptCount val="1"/>
                <c:pt idx="0">
                  <c:v>销售额</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1-41EE-474F-9792-3B470246D7B2}"/>
              </c:ext>
            </c:extLst>
          </c:dPt>
          <c:dPt>
            <c:idx val="1"/>
            <c:bubble3D val="0"/>
            <c:spPr>
              <a:noFill/>
              <a:ln w="19050">
                <a:noFill/>
              </a:ln>
              <a:effectLst/>
            </c:spPr>
            <c:extLst>
              <c:ext xmlns:c16="http://schemas.microsoft.com/office/drawing/2014/chart" uri="{C3380CC4-5D6E-409C-BE32-E72D297353CC}">
                <c16:uniqueId val="{00000003-41EE-474F-9792-3B470246D7B2}"/>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41EE-474F-9792-3B470246D7B2}"/>
            </c:ext>
          </c:extLst>
        </c:ser>
        <c:dLbls>
          <c:showLegendKey val="0"/>
          <c:showVal val="0"/>
          <c:showCatName val="0"/>
          <c:showSerName val="0"/>
          <c:showPercent val="0"/>
          <c:showBubbleSize val="0"/>
          <c:showLeaderLines val="1"/>
        </c:dLbls>
        <c:firstSliceAng val="100"/>
        <c:holeSize val="80"/>
      </c:doughnutChart>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18521625370001"/>
          <c:y val="0.129186311843138"/>
          <c:w val="0.52791093697019897"/>
          <c:h val="0.79186610712198802"/>
        </c:manualLayout>
      </c:layout>
      <c:doughnutChart>
        <c:varyColors val="1"/>
        <c:ser>
          <c:idx val="0"/>
          <c:order val="0"/>
          <c:tx>
            <c:strRef>
              <c:f>Sheet1!$B$1</c:f>
              <c:strCache>
                <c:ptCount val="1"/>
                <c:pt idx="0">
                  <c:v>销售额</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1-68C3-4544-9AF5-4D89F3E8370B}"/>
              </c:ext>
            </c:extLst>
          </c:dPt>
          <c:dPt>
            <c:idx val="1"/>
            <c:bubble3D val="0"/>
            <c:spPr>
              <a:noFill/>
              <a:ln w="19050">
                <a:noFill/>
              </a:ln>
              <a:effectLst/>
            </c:spPr>
            <c:extLst>
              <c:ext xmlns:c16="http://schemas.microsoft.com/office/drawing/2014/chart" uri="{C3380CC4-5D6E-409C-BE32-E72D297353CC}">
                <c16:uniqueId val="{00000003-68C3-4544-9AF5-4D89F3E8370B}"/>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68C3-4544-9AF5-4D89F3E8370B}"/>
            </c:ext>
          </c:extLst>
        </c:ser>
        <c:dLbls>
          <c:showLegendKey val="0"/>
          <c:showVal val="0"/>
          <c:showCatName val="0"/>
          <c:showSerName val="0"/>
          <c:showPercent val="0"/>
          <c:showBubbleSize val="0"/>
          <c:showLeaderLines val="1"/>
        </c:dLbls>
        <c:firstSliceAng val="100"/>
        <c:holeSize val="80"/>
      </c:doughnutChart>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黑体" panose="02010609060101010101" charset="-122"/>
              </a:rPr>
              <a:t>2024/12/14</a:t>
            </a:fld>
            <a:endParaRPr lang="zh-CN" altLang="en-US">
              <a:cs typeface="黑体" panose="0201060906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黑体" panose="02010609060101010101" charset="-122"/>
              </a:rPr>
              <a:t>‹#›</a:t>
            </a:fld>
            <a:endParaRPr lang="zh-CN" altLang="en-US">
              <a:cs typeface="黑体" panose="02010609060101010101" charset="-122"/>
            </a:endParaRPr>
          </a:p>
        </p:txBody>
      </p:sp>
    </p:spTree>
    <p:extLst>
      <p:ext uri="{BB962C8B-B14F-4D97-AF65-F5344CB8AC3E}">
        <p14:creationId xmlns:p14="http://schemas.microsoft.com/office/powerpoint/2010/main" val="2423865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cs typeface="黑体" panose="02010609060101010101" charset="-122"/>
              </a:defRPr>
            </a:lvl1pPr>
          </a:lstStyle>
          <a:p>
            <a:fld id="{C573953B-2527-47C1-84AE-17D6E485C3B9}" type="datetimeFigureOut">
              <a:rPr lang="zh-CN" altLang="en-US" smtClean="0"/>
              <a:t>2024/12/14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cs typeface="黑体" panose="02010609060101010101" charset="-122"/>
              </a:defRPr>
            </a:lvl1pPr>
          </a:lstStyle>
          <a:p>
            <a:fld id="{C6001C6B-BD38-48B6-91DF-F5E5966519A7}" type="slidenum">
              <a:rPr lang="zh-CN" altLang="en-US" smtClean="0"/>
              <a:t>‹#›</a:t>
            </a:fld>
            <a:endParaRPr lang="zh-CN" altLang="en-US"/>
          </a:p>
        </p:txBody>
      </p:sp>
    </p:spTree>
    <p:extLst>
      <p:ext uri="{BB962C8B-B14F-4D97-AF65-F5344CB8AC3E}">
        <p14:creationId xmlns:p14="http://schemas.microsoft.com/office/powerpoint/2010/main" val="12570611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6D4D2-A2D3-5A2C-20E2-33CDECA810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E507C3-D869-EF6F-FF90-3F5F3FE4715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5754AE9-0F34-2B6D-5470-070AD77133A4}"/>
              </a:ext>
            </a:extLst>
          </p:cNvPr>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0965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74099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FC65-AA64-2FB4-1A72-79B6DD276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53BF35-F405-5032-47DF-DE36A6A896C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97322D-6F42-A217-FE1F-04ACD128837F}"/>
              </a:ext>
            </a:extLst>
          </p:cNvPr>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80594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94105666"/>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022780409"/>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657176971"/>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33449482"/>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64163892"/>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678377614"/>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24253379"/>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95697422"/>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797808491"/>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13359978"/>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829499102"/>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639867758"/>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224172521"/>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625499396"/>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10502835"/>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925966997"/>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836640352"/>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78682287"/>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87942177"/>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84972614"/>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96947733"/>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657135528"/>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631167587"/>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59935473"/>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0453993"/>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205589164"/>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289692015"/>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561130079"/>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701785828"/>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19233068"/>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06108484"/>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8851131"/>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8686754"/>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1962747"/>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280138827"/>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458288134"/>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628157329"/>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699174279"/>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46292245"/>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833106023"/>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854100420"/>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78675536"/>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05578796"/>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31597491"/>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675131943"/>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37491712"/>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318729748"/>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606941447"/>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551365665"/>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073103188"/>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268413"/>
            <a:ext cx="12192000" cy="4752975"/>
          </a:xfrm>
          <a:custGeom>
            <a:avLst/>
            <a:gdLst>
              <a:gd name="connsiteX0" fmla="*/ 0 w 12192000"/>
              <a:gd name="connsiteY0" fmla="*/ 0 h 4752975"/>
              <a:gd name="connsiteX1" fmla="*/ 12192000 w 12192000"/>
              <a:gd name="connsiteY1" fmla="*/ 0 h 4752975"/>
              <a:gd name="connsiteX2" fmla="*/ 12192000 w 12192000"/>
              <a:gd name="connsiteY2" fmla="*/ 4752975 h 4752975"/>
              <a:gd name="connsiteX3" fmla="*/ 0 w 12192000"/>
              <a:gd name="connsiteY3" fmla="*/ 4752975 h 4752975"/>
            </a:gdLst>
            <a:ahLst/>
            <a:cxnLst>
              <a:cxn ang="0">
                <a:pos x="connsiteX0" y="connsiteY0"/>
              </a:cxn>
              <a:cxn ang="0">
                <a:pos x="connsiteX1" y="connsiteY1"/>
              </a:cxn>
              <a:cxn ang="0">
                <a:pos x="connsiteX2" y="connsiteY2"/>
              </a:cxn>
              <a:cxn ang="0">
                <a:pos x="connsiteX3" y="connsiteY3"/>
              </a:cxn>
            </a:cxnLst>
            <a:rect l="l" t="t" r="r" b="b"/>
            <a:pathLst>
              <a:path w="12192000" h="4752975">
                <a:moveTo>
                  <a:pt x="0" y="0"/>
                </a:moveTo>
                <a:lnTo>
                  <a:pt x="12192000" y="0"/>
                </a:lnTo>
                <a:lnTo>
                  <a:pt x="12192000" y="4752975"/>
                </a:lnTo>
                <a:lnTo>
                  <a:pt x="0" y="47529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dirty="0"/>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430577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928768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382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174615286"/>
      </p:ext>
    </p:extLst>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02647210"/>
      </p:ext>
    </p:extLst>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23107203"/>
      </p:ext>
    </p:extLst>
  </p:cSld>
  <p:clrMapOvr>
    <a:masterClrMapping/>
  </p:clrMapOvr>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黑体" panose="02010609060101010101" charset="-122"/>
              </a:defRPr>
            </a:lvl1pPr>
          </a:lstStyle>
          <a:p>
            <a:fld id="{297C79FE-DCC0-4620-A566-16CA7A0CE41F}" type="datetimeFigureOut">
              <a:rPr lang="zh-CN" altLang="en-US" smtClean="0"/>
              <a:t>2024/12/14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黑体" panose="0201060906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黑体" panose="02010609060101010101" charset="-122"/>
              </a:defRPr>
            </a:lvl1pPr>
          </a:lstStyle>
          <a:p>
            <a:fld id="{515A922F-1294-4387-9CB3-FCC8465D972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654" r:id="rId59"/>
    <p:sldLayoutId id="2147483655" r:id="rId60"/>
    <p:sldLayoutId id="2147483656" r:id="rId61"/>
    <p:sldLayoutId id="2147483657" r:id="rId62"/>
    <p:sldLayoutId id="2147483658" r:id="rId63"/>
    <p:sldLayoutId id="2147483659" r:id="rId64"/>
    <p:sldLayoutId id="2147483660" r:id="rId65"/>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黑体"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黑体"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黑体"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黑体"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黑体"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黑体"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08475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jpeg"/><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8.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8.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8.xml"/><Relationship Id="rId7" Type="http://schemas.openxmlformats.org/officeDocument/2006/relationships/chart" Target="../charts/char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chart" Target="../charts/chart1.xml"/><Relationship Id="rId5" Type="http://schemas.openxmlformats.org/officeDocument/2006/relationships/image" Target="../media/image6.jpe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1.xml"/><Relationship Id="rId7" Type="http://schemas.openxmlformats.org/officeDocument/2006/relationships/chart" Target="../charts/chart4.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chart" Target="../charts/chart3.xml"/><Relationship Id="rId5" Type="http://schemas.openxmlformats.org/officeDocument/2006/relationships/image" Target="../media/image6.jpeg"/><Relationship Id="rId10" Type="http://schemas.openxmlformats.org/officeDocument/2006/relationships/image" Target="../media/image37.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jpe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jpeg"/><Relationship Id="rId5" Type="http://schemas.openxmlformats.org/officeDocument/2006/relationships/tags" Target="../tags/tag7.xml"/><Relationship Id="rId10"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43.jpe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3.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44.jpeg"/><Relationship Id="rId5" Type="http://schemas.openxmlformats.org/officeDocument/2006/relationships/image" Target="../media/image3.jpe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VCG41N488882816" descr="图片包含 游戏机, 灯光, 星星&#10;&#10;描述已自动生成"/>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6200000">
            <a:off x="7195481" y="-132112"/>
            <a:ext cx="5058055" cy="5149537"/>
          </a:xfrm>
          <a:prstGeom prst="rect">
            <a:avLst/>
          </a:prstGeom>
          <a:ln>
            <a:noFill/>
          </a:ln>
          <a:effectLst>
            <a:softEdge rad="112500"/>
          </a:effectLst>
        </p:spPr>
      </p:pic>
      <p:sp>
        <p:nvSpPr>
          <p:cNvPr id="16" name="文本框 15"/>
          <p:cNvSpPr txBox="1"/>
          <p:nvPr>
            <p:custDataLst>
              <p:tags r:id="rId1"/>
            </p:custDataLst>
          </p:nvPr>
        </p:nvSpPr>
        <p:spPr>
          <a:xfrm>
            <a:off x="442231" y="2211823"/>
            <a:ext cx="5337114" cy="461665"/>
          </a:xfrm>
          <a:prstGeom prst="rect">
            <a:avLst/>
          </a:prstGeom>
          <a:noFill/>
        </p:spPr>
        <p:txBody>
          <a:bodyPr vert="horz" wrap="square" rtlCol="0">
            <a:spAutoFit/>
          </a:bodyPr>
          <a:lstStyle/>
          <a:p>
            <a:pPr algn="dist"/>
            <a:r>
              <a:rPr lang="zh-CN" altLang="en-US" sz="2400" dirty="0">
                <a:solidFill>
                  <a:schemeClr val="accent2"/>
                </a:solidFill>
                <a:latin typeface="Arial"/>
                <a:ea typeface="微软雅黑"/>
                <a:cs typeface="黑体" panose="02010609060101010101" charset="-122"/>
                <a:sym typeface="Arial"/>
              </a:rPr>
              <a:t>浙江传媒学院信息安全协会</a:t>
            </a:r>
          </a:p>
        </p:txBody>
      </p:sp>
      <p:sp>
        <p:nvSpPr>
          <p:cNvPr id="18" name="文本框 17"/>
          <p:cNvSpPr txBox="1"/>
          <p:nvPr/>
        </p:nvSpPr>
        <p:spPr>
          <a:xfrm>
            <a:off x="378120" y="2521909"/>
            <a:ext cx="8844255" cy="2554545"/>
          </a:xfrm>
          <a:prstGeom prst="rect">
            <a:avLst/>
          </a:prstGeom>
          <a:noFill/>
        </p:spPr>
        <p:txBody>
          <a:bodyPr wrap="square">
            <a:spAutoFit/>
          </a:bodyPr>
          <a:lstStyle/>
          <a:p>
            <a:r>
              <a:rPr lang="en-US" altLang="zh-CN" sz="8000" dirty="0">
                <a:gradFill>
                  <a:gsLst>
                    <a:gs pos="0">
                      <a:schemeClr val="bg1"/>
                    </a:gs>
                    <a:gs pos="100000">
                      <a:schemeClr val="accent1"/>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rPr>
              <a:t>2024-2025</a:t>
            </a:r>
            <a:r>
              <a:rPr lang="zh-CN" altLang="en-US" sz="8000" dirty="0">
                <a:gradFill>
                  <a:gsLst>
                    <a:gs pos="0">
                      <a:schemeClr val="bg1"/>
                    </a:gs>
                    <a:gs pos="100000">
                      <a:schemeClr val="accent1"/>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rPr>
              <a:t>年度</a:t>
            </a:r>
            <a:endParaRPr lang="en-US" altLang="zh-CN" sz="8000" dirty="0">
              <a:gradFill>
                <a:gsLst>
                  <a:gs pos="0">
                    <a:schemeClr val="bg1"/>
                  </a:gs>
                  <a:gs pos="100000">
                    <a:schemeClr val="accent1"/>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endParaRPr>
          </a:p>
          <a:p>
            <a:r>
              <a:rPr lang="zh-CN" altLang="en-US" sz="8000" dirty="0">
                <a:gradFill>
                  <a:gsLst>
                    <a:gs pos="0">
                      <a:schemeClr val="bg1"/>
                    </a:gs>
                    <a:gs pos="100000">
                      <a:schemeClr val="accent1"/>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rPr>
              <a:t>社团工作总结</a:t>
            </a:r>
          </a:p>
        </p:txBody>
      </p:sp>
      <p:cxnSp>
        <p:nvCxnSpPr>
          <p:cNvPr id="31" name="直接连接符 30"/>
          <p:cNvCxnSpPr/>
          <p:nvPr/>
        </p:nvCxnSpPr>
        <p:spPr>
          <a:xfrm>
            <a:off x="2379778" y="6083948"/>
            <a:ext cx="9332761"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sp>
        <p:nvSpPr>
          <p:cNvPr id="5" name="文本框 4"/>
          <p:cNvSpPr txBox="1"/>
          <p:nvPr>
            <p:custDataLst>
              <p:tags r:id="rId1"/>
            </p:custDataLst>
          </p:nvPr>
        </p:nvSpPr>
        <p:spPr>
          <a:xfrm>
            <a:off x="872027" y="78223"/>
            <a:ext cx="3885244"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信息安全校赛</a:t>
            </a:r>
          </a:p>
        </p:txBody>
      </p:sp>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854877" y="2702493"/>
            <a:ext cx="453557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880687" y="1394680"/>
            <a:ext cx="5196785" cy="406778"/>
          </a:xfrm>
          <a:prstGeom prst="rect">
            <a:avLst/>
          </a:prstGeom>
        </p:spPr>
        <p:txBody>
          <a:bodyPr wrap="square">
            <a:spAutoFit/>
          </a:bodyPr>
          <a:lstStyle/>
          <a:p>
            <a:pPr>
              <a:lnSpc>
                <a:spcPct val="110000"/>
              </a:lnSpc>
            </a:pPr>
            <a:r>
              <a:rPr lang="zh-CN" altLang="en-US" sz="2000" dirty="0">
                <a:solidFill>
                  <a:schemeClr val="accent2"/>
                </a:solidFill>
                <a:latin typeface="Arial"/>
                <a:ea typeface="微软雅黑"/>
                <a:cs typeface="黑体" panose="02010609060101010101" charset="-122"/>
                <a:sym typeface="Arial"/>
              </a:rPr>
              <a:t>校赛每年</a:t>
            </a:r>
            <a:r>
              <a:rPr lang="en-US" altLang="zh-CN" sz="2000" dirty="0">
                <a:solidFill>
                  <a:schemeClr val="accent2"/>
                </a:solidFill>
                <a:latin typeface="Arial"/>
                <a:ea typeface="微软雅黑"/>
                <a:cs typeface="黑体" panose="02010609060101010101" charset="-122"/>
                <a:sym typeface="Arial"/>
              </a:rPr>
              <a:t>2</a:t>
            </a:r>
            <a:r>
              <a:rPr lang="zh-CN" altLang="en-US" sz="2000" dirty="0">
                <a:solidFill>
                  <a:schemeClr val="accent2"/>
                </a:solidFill>
                <a:latin typeface="Arial"/>
                <a:ea typeface="微软雅黑"/>
                <a:cs typeface="黑体" panose="02010609060101010101" charset="-122"/>
                <a:sym typeface="Arial"/>
              </a:rPr>
              <a:t>次</a:t>
            </a:r>
          </a:p>
        </p:txBody>
      </p:sp>
      <p:cxnSp>
        <p:nvCxnSpPr>
          <p:cNvPr id="92" name="直接连接符 91"/>
          <p:cNvCxnSpPr/>
          <p:nvPr/>
        </p:nvCxnSpPr>
        <p:spPr>
          <a:xfrm>
            <a:off x="755355" y="1301441"/>
            <a:ext cx="453557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841637" y="3457963"/>
            <a:ext cx="4386154" cy="1464047"/>
          </a:xfrm>
          <a:prstGeom prst="roundRect">
            <a:avLst>
              <a:gd name="adj" fmla="val 0"/>
            </a:avLst>
          </a:prstGeom>
          <a:gradFill flip="none" rotWithShape="1">
            <a:gsLst>
              <a:gs pos="0">
                <a:schemeClr val="accent1">
                  <a:alpha val="0"/>
                </a:schemeClr>
              </a:gs>
              <a:gs pos="100000">
                <a:schemeClr val="accent2"/>
              </a:gs>
            </a:gsLst>
            <a:lin ang="162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nvGrpSpPr>
          <p:cNvPr id="147" name="组合 146"/>
          <p:cNvGrpSpPr/>
          <p:nvPr/>
        </p:nvGrpSpPr>
        <p:grpSpPr>
          <a:xfrm>
            <a:off x="1167379" y="3778858"/>
            <a:ext cx="1479702" cy="653242"/>
            <a:chOff x="6241288" y="4174186"/>
            <a:chExt cx="1479702" cy="653242"/>
          </a:xfrm>
        </p:grpSpPr>
        <p:sp>
          <p:nvSpPr>
            <p:cNvPr id="148" name="矩形 147"/>
            <p:cNvSpPr/>
            <p:nvPr/>
          </p:nvSpPr>
          <p:spPr>
            <a:xfrm>
              <a:off x="6241288" y="4174186"/>
              <a:ext cx="1479702" cy="400110"/>
            </a:xfrm>
            <a:prstGeom prst="rect">
              <a:avLst/>
            </a:prstGeom>
            <a:noFill/>
          </p:spPr>
          <p:txBody>
            <a:bodyPr wrap="square" rtlCol="0">
              <a:spAutoFit/>
            </a:bodyPr>
            <a:lstStyle/>
            <a:p>
              <a:pPr algn="just"/>
              <a:r>
                <a:rPr lang="en-US" altLang="zh-CN" sz="2000" b="1" dirty="0">
                  <a:solidFill>
                    <a:schemeClr val="bg1"/>
                  </a:solidFill>
                  <a:latin typeface="Arial"/>
                  <a:ea typeface="微软雅黑"/>
                  <a:cs typeface="黑体" panose="02010609060101010101" charset="-122"/>
                  <a:sym typeface="Arial"/>
                </a:rPr>
                <a:t>45 </a:t>
              </a:r>
              <a:r>
                <a:rPr lang="zh-CN" altLang="en-US" sz="2000" b="1" dirty="0">
                  <a:solidFill>
                    <a:schemeClr val="bg1"/>
                  </a:solidFill>
                  <a:latin typeface="Arial"/>
                  <a:ea typeface="微软雅黑"/>
                  <a:cs typeface="黑体" panose="02010609060101010101" charset="-122"/>
                  <a:sym typeface="Arial"/>
                </a:rPr>
                <a:t>人</a:t>
              </a:r>
            </a:p>
          </p:txBody>
        </p:sp>
        <p:sp>
          <p:nvSpPr>
            <p:cNvPr id="149" name="文本框 148"/>
            <p:cNvSpPr txBox="1"/>
            <p:nvPr/>
          </p:nvSpPr>
          <p:spPr>
            <a:xfrm>
              <a:off x="6241288" y="4482718"/>
              <a:ext cx="1393905" cy="344710"/>
            </a:xfrm>
            <a:prstGeom prst="rect">
              <a:avLst/>
            </a:prstGeom>
            <a:noFill/>
          </p:spPr>
          <p:txBody>
            <a:bodyPr wrap="square" rtlCol="0">
              <a:spAutoFit/>
            </a:bodyPr>
            <a:lstStyle/>
            <a:p>
              <a:pPr>
                <a:lnSpc>
                  <a:spcPct val="130000"/>
                </a:lnSpc>
              </a:pPr>
              <a:r>
                <a:rPr lang="zh-CN" altLang="en-US" sz="1400" dirty="0">
                  <a:solidFill>
                    <a:schemeClr val="bg1"/>
                  </a:solidFill>
                  <a:latin typeface="Arial"/>
                  <a:ea typeface="微软雅黑"/>
                  <a:cs typeface="黑体" panose="02010609060101010101" charset="-122"/>
                  <a:sym typeface="Arial"/>
                </a:rPr>
                <a:t>校赛选拔人数</a:t>
              </a:r>
            </a:p>
          </p:txBody>
        </p:sp>
      </p:grpSp>
      <p:grpSp>
        <p:nvGrpSpPr>
          <p:cNvPr id="150" name="组合 149"/>
          <p:cNvGrpSpPr/>
          <p:nvPr/>
        </p:nvGrpSpPr>
        <p:grpSpPr>
          <a:xfrm>
            <a:off x="3324036" y="3778858"/>
            <a:ext cx="1479702" cy="672689"/>
            <a:chOff x="8025425" y="4182083"/>
            <a:chExt cx="1479702" cy="672689"/>
          </a:xfrm>
        </p:grpSpPr>
        <p:sp>
          <p:nvSpPr>
            <p:cNvPr id="151" name="矩形 150"/>
            <p:cNvSpPr/>
            <p:nvPr/>
          </p:nvSpPr>
          <p:spPr>
            <a:xfrm>
              <a:off x="8025425" y="4182083"/>
              <a:ext cx="1479702" cy="400110"/>
            </a:xfrm>
            <a:prstGeom prst="rect">
              <a:avLst/>
            </a:prstGeom>
            <a:noFill/>
          </p:spPr>
          <p:txBody>
            <a:bodyPr wrap="square" rtlCol="0">
              <a:spAutoFit/>
            </a:bodyPr>
            <a:lstStyle/>
            <a:p>
              <a:pPr algn="just"/>
              <a:r>
                <a:rPr lang="en-US" altLang="zh-CN" sz="2000" b="1" dirty="0">
                  <a:solidFill>
                    <a:schemeClr val="bg1"/>
                  </a:solidFill>
                  <a:latin typeface="Arial"/>
                  <a:ea typeface="微软雅黑"/>
                  <a:cs typeface="黑体" panose="02010609060101010101" charset="-122"/>
                  <a:sym typeface="Arial"/>
                </a:rPr>
                <a:t>8 </a:t>
              </a:r>
              <a:r>
                <a:rPr lang="zh-CN" altLang="en-US" sz="2000" b="1" dirty="0">
                  <a:solidFill>
                    <a:schemeClr val="bg1"/>
                  </a:solidFill>
                  <a:latin typeface="Arial"/>
                  <a:ea typeface="微软雅黑"/>
                  <a:cs typeface="黑体" panose="02010609060101010101" charset="-122"/>
                  <a:sym typeface="Arial"/>
                </a:rPr>
                <a:t>项</a:t>
              </a:r>
            </a:p>
          </p:txBody>
        </p:sp>
        <p:sp>
          <p:nvSpPr>
            <p:cNvPr id="152" name="文本框 151"/>
            <p:cNvSpPr txBox="1"/>
            <p:nvPr/>
          </p:nvSpPr>
          <p:spPr>
            <a:xfrm>
              <a:off x="8025425" y="4510062"/>
              <a:ext cx="1393905" cy="344710"/>
            </a:xfrm>
            <a:prstGeom prst="rect">
              <a:avLst/>
            </a:prstGeom>
            <a:noFill/>
          </p:spPr>
          <p:txBody>
            <a:bodyPr wrap="square" rtlCol="0">
              <a:spAutoFit/>
            </a:bodyPr>
            <a:lstStyle/>
            <a:p>
              <a:pPr>
                <a:lnSpc>
                  <a:spcPct val="130000"/>
                </a:lnSpc>
              </a:pPr>
              <a:r>
                <a:rPr lang="zh-CN" altLang="en-US" sz="1400" dirty="0">
                  <a:solidFill>
                    <a:schemeClr val="bg1"/>
                  </a:solidFill>
                  <a:latin typeface="Arial"/>
                  <a:ea typeface="微软雅黑"/>
                  <a:cs typeface="黑体" panose="02010609060101010101" charset="-122"/>
                  <a:sym typeface="Arial"/>
                </a:rPr>
                <a:t>省赛获奖</a:t>
              </a:r>
            </a:p>
          </p:txBody>
        </p:sp>
      </p:grpSp>
      <p:sp>
        <p:nvSpPr>
          <p:cNvPr id="3" name="矩形 2">
            <a:extLst>
              <a:ext uri="{FF2B5EF4-FFF2-40B4-BE49-F238E27FC236}">
                <a16:creationId xmlns:a16="http://schemas.microsoft.com/office/drawing/2014/main" id="{A5953AD6-8136-0161-AE9D-DCFA06E7CC8B}"/>
              </a:ext>
            </a:extLst>
          </p:cNvPr>
          <p:cNvSpPr/>
          <p:nvPr/>
        </p:nvSpPr>
        <p:spPr>
          <a:xfrm>
            <a:off x="841637" y="1878186"/>
            <a:ext cx="5196785" cy="745332"/>
          </a:xfrm>
          <a:prstGeom prst="rect">
            <a:avLst/>
          </a:prstGeom>
        </p:spPr>
        <p:txBody>
          <a:bodyPr wrap="square">
            <a:spAutoFit/>
          </a:bodyPr>
          <a:lstStyle/>
          <a:p>
            <a:pPr>
              <a:lnSpc>
                <a:spcPct val="110000"/>
              </a:lnSpc>
            </a:pPr>
            <a:r>
              <a:rPr lang="zh-CN" altLang="en-US" sz="2000" dirty="0">
                <a:solidFill>
                  <a:schemeClr val="accent2"/>
                </a:solidFill>
                <a:latin typeface="Arial"/>
                <a:ea typeface="微软雅黑"/>
                <a:cs typeface="黑体" panose="02010609060101010101" charset="-122"/>
                <a:sym typeface="Arial"/>
              </a:rPr>
              <a:t>下半年面向新生开展基础选拔测试赛</a:t>
            </a:r>
          </a:p>
          <a:p>
            <a:pPr>
              <a:lnSpc>
                <a:spcPct val="110000"/>
              </a:lnSpc>
            </a:pPr>
            <a:r>
              <a:rPr lang="zh-CN" altLang="en-US" sz="2000" dirty="0">
                <a:solidFill>
                  <a:schemeClr val="accent2"/>
                </a:solidFill>
                <a:latin typeface="Arial"/>
                <a:ea typeface="微软雅黑"/>
                <a:cs typeface="黑体" panose="02010609060101010101" charset="-122"/>
                <a:sym typeface="Arial"/>
              </a:rPr>
              <a:t>上半年面向省赛开展选拔赛</a:t>
            </a:r>
          </a:p>
        </p:txBody>
      </p:sp>
      <p:pic>
        <p:nvPicPr>
          <p:cNvPr id="4" name="图片 3">
            <a:extLst>
              <a:ext uri="{FF2B5EF4-FFF2-40B4-BE49-F238E27FC236}">
                <a16:creationId xmlns:a16="http://schemas.microsoft.com/office/drawing/2014/main" id="{05C5408E-81F5-A9CC-EB7A-A857E3A4739C}"/>
              </a:ext>
            </a:extLst>
          </p:cNvPr>
          <p:cNvPicPr>
            <a:picLocks noChangeAspect="1"/>
          </p:cNvPicPr>
          <p:nvPr/>
        </p:nvPicPr>
        <p:blipFill>
          <a:blip r:embed="rId4"/>
          <a:stretch>
            <a:fillRect/>
          </a:stretch>
        </p:blipFill>
        <p:spPr>
          <a:xfrm>
            <a:off x="6920784" y="-12634"/>
            <a:ext cx="5308270" cy="6858000"/>
          </a:xfrm>
          <a:prstGeom prst="rect">
            <a:avLst/>
          </a:prstGeom>
        </p:spPr>
      </p:pic>
      <p:pic>
        <p:nvPicPr>
          <p:cNvPr id="8" name="图片 7">
            <a:extLst>
              <a:ext uri="{FF2B5EF4-FFF2-40B4-BE49-F238E27FC236}">
                <a16:creationId xmlns:a16="http://schemas.microsoft.com/office/drawing/2014/main" id="{16689CDC-9060-DFA4-212C-A6FAD7B00261}"/>
              </a:ext>
            </a:extLst>
          </p:cNvPr>
          <p:cNvPicPr>
            <a:picLocks noChangeAspect="1"/>
          </p:cNvPicPr>
          <p:nvPr/>
        </p:nvPicPr>
        <p:blipFill>
          <a:blip r:embed="rId5"/>
          <a:stretch>
            <a:fillRect/>
          </a:stretch>
        </p:blipFill>
        <p:spPr>
          <a:xfrm>
            <a:off x="632309" y="5463320"/>
            <a:ext cx="8342857" cy="7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500"/>
                                        <p:tgtEl>
                                          <p:spTgt spid="147"/>
                                        </p:tgtEl>
                                      </p:cBhvr>
                                    </p:animEffect>
                                  </p:childTnLst>
                                </p:cTn>
                              </p:par>
                              <p:par>
                                <p:cTn id="11" presetID="10" presetClass="entr" presetSubtype="0"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500"/>
                                        <p:tgtEl>
                                          <p:spTgt spid="15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 name="图片 42"/>
          <p:cNvPicPr>
            <a:picLocks noChangeAspect="1"/>
          </p:cNvPicPr>
          <p:nvPr/>
        </p:nvPicPr>
        <p:blipFill rotWithShape="1">
          <a:blip r:embed="rId3" cstate="print">
            <a:extLst>
              <a:ext uri="{28A0092B-C50C-407E-A947-70E740481C1C}">
                <a14:useLocalDpi xmlns:a14="http://schemas.microsoft.com/office/drawing/2010/main" val="0"/>
              </a:ext>
            </a:extLst>
          </a:blip>
          <a:srcRect l="9630" r="10542"/>
          <a:stretch/>
        </p:blipFill>
        <p:spPr>
          <a:xfrm>
            <a:off x="984168" y="2024695"/>
            <a:ext cx="3066396" cy="1982470"/>
          </a:xfrm>
          <a:custGeom>
            <a:avLst/>
            <a:gdLst>
              <a:gd name="connsiteX0" fmla="*/ 54498 w 3066396"/>
              <a:gd name="connsiteY0" fmla="*/ 0 h 1997004"/>
              <a:gd name="connsiteX1" fmla="*/ 3011898 w 3066396"/>
              <a:gd name="connsiteY1" fmla="*/ 0 h 1997004"/>
              <a:gd name="connsiteX2" fmla="*/ 3066396 w 3066396"/>
              <a:gd name="connsiteY2" fmla="*/ 54498 h 1997004"/>
              <a:gd name="connsiteX3" fmla="*/ 3066396 w 3066396"/>
              <a:gd name="connsiteY3" fmla="*/ 1942506 h 1997004"/>
              <a:gd name="connsiteX4" fmla="*/ 3011898 w 3066396"/>
              <a:gd name="connsiteY4" fmla="*/ 1997004 h 1997004"/>
              <a:gd name="connsiteX5" fmla="*/ 54498 w 3066396"/>
              <a:gd name="connsiteY5" fmla="*/ 1997004 h 1997004"/>
              <a:gd name="connsiteX6" fmla="*/ 0 w 3066396"/>
              <a:gd name="connsiteY6" fmla="*/ 1942506 h 1997004"/>
              <a:gd name="connsiteX7" fmla="*/ 0 w 3066396"/>
              <a:gd name="connsiteY7" fmla="*/ 54498 h 1997004"/>
              <a:gd name="connsiteX8" fmla="*/ 54498 w 3066396"/>
              <a:gd name="connsiteY8" fmla="*/ 0 h 19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396" h="1997004">
                <a:moveTo>
                  <a:pt x="54498" y="0"/>
                </a:moveTo>
                <a:lnTo>
                  <a:pt x="3011898" y="0"/>
                </a:lnTo>
                <a:cubicBezTo>
                  <a:pt x="3041996" y="0"/>
                  <a:pt x="3066396" y="24400"/>
                  <a:pt x="3066396" y="54498"/>
                </a:cubicBezTo>
                <a:lnTo>
                  <a:pt x="3066396" y="1942506"/>
                </a:lnTo>
                <a:cubicBezTo>
                  <a:pt x="3066396" y="1972604"/>
                  <a:pt x="3041996" y="1997004"/>
                  <a:pt x="3011898" y="1997004"/>
                </a:cubicBezTo>
                <a:lnTo>
                  <a:pt x="54498" y="1997004"/>
                </a:lnTo>
                <a:cubicBezTo>
                  <a:pt x="24400" y="1997004"/>
                  <a:pt x="0" y="1972604"/>
                  <a:pt x="0" y="1942506"/>
                </a:cubicBezTo>
                <a:lnTo>
                  <a:pt x="0" y="54498"/>
                </a:lnTo>
                <a:cubicBezTo>
                  <a:pt x="0" y="24400"/>
                  <a:pt x="24400" y="0"/>
                  <a:pt x="54498" y="0"/>
                </a:cubicBezTo>
                <a:close/>
              </a:path>
            </a:pathLst>
          </a:custGeom>
        </p:spPr>
      </p:pic>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l="1046" r="328" b="13179"/>
          <a:stretch/>
        </p:blipFill>
        <p:spPr>
          <a:xfrm>
            <a:off x="8549384" y="1976520"/>
            <a:ext cx="3023720" cy="1996358"/>
          </a:xfrm>
          <a:custGeom>
            <a:avLst/>
            <a:gdLst>
              <a:gd name="connsiteX0" fmla="*/ 54498 w 3066396"/>
              <a:gd name="connsiteY0" fmla="*/ 0 h 1997004"/>
              <a:gd name="connsiteX1" fmla="*/ 3011898 w 3066396"/>
              <a:gd name="connsiteY1" fmla="*/ 0 h 1997004"/>
              <a:gd name="connsiteX2" fmla="*/ 3066396 w 3066396"/>
              <a:gd name="connsiteY2" fmla="*/ 54498 h 1997004"/>
              <a:gd name="connsiteX3" fmla="*/ 3066396 w 3066396"/>
              <a:gd name="connsiteY3" fmla="*/ 1942506 h 1997004"/>
              <a:gd name="connsiteX4" fmla="*/ 3011898 w 3066396"/>
              <a:gd name="connsiteY4" fmla="*/ 1997004 h 1997004"/>
              <a:gd name="connsiteX5" fmla="*/ 54498 w 3066396"/>
              <a:gd name="connsiteY5" fmla="*/ 1997004 h 1997004"/>
              <a:gd name="connsiteX6" fmla="*/ 0 w 3066396"/>
              <a:gd name="connsiteY6" fmla="*/ 1942506 h 1997004"/>
              <a:gd name="connsiteX7" fmla="*/ 0 w 3066396"/>
              <a:gd name="connsiteY7" fmla="*/ 54498 h 1997004"/>
              <a:gd name="connsiteX8" fmla="*/ 54498 w 3066396"/>
              <a:gd name="connsiteY8" fmla="*/ 0 h 19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396" h="1997004">
                <a:moveTo>
                  <a:pt x="54498" y="0"/>
                </a:moveTo>
                <a:lnTo>
                  <a:pt x="3011898" y="0"/>
                </a:lnTo>
                <a:cubicBezTo>
                  <a:pt x="3041996" y="0"/>
                  <a:pt x="3066396" y="24400"/>
                  <a:pt x="3066396" y="54498"/>
                </a:cubicBezTo>
                <a:lnTo>
                  <a:pt x="3066396" y="1942506"/>
                </a:lnTo>
                <a:cubicBezTo>
                  <a:pt x="3066396" y="1972604"/>
                  <a:pt x="3041996" y="1997004"/>
                  <a:pt x="3011898" y="1997004"/>
                </a:cubicBezTo>
                <a:lnTo>
                  <a:pt x="54498" y="1997004"/>
                </a:lnTo>
                <a:cubicBezTo>
                  <a:pt x="24400" y="1997004"/>
                  <a:pt x="0" y="1972604"/>
                  <a:pt x="0" y="1942506"/>
                </a:cubicBezTo>
                <a:lnTo>
                  <a:pt x="0" y="54498"/>
                </a:lnTo>
                <a:cubicBezTo>
                  <a:pt x="0" y="24400"/>
                  <a:pt x="24400" y="0"/>
                  <a:pt x="54498" y="0"/>
                </a:cubicBezTo>
                <a:close/>
              </a:path>
            </a:pathLst>
          </a:custGeom>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r="22242"/>
          <a:stretch/>
        </p:blipFill>
        <p:spPr>
          <a:xfrm>
            <a:off x="4819366" y="1976520"/>
            <a:ext cx="3023720" cy="2001719"/>
          </a:xfrm>
          <a:custGeom>
            <a:avLst/>
            <a:gdLst>
              <a:gd name="connsiteX0" fmla="*/ 54498 w 3066396"/>
              <a:gd name="connsiteY0" fmla="*/ 0 h 1997004"/>
              <a:gd name="connsiteX1" fmla="*/ 3011898 w 3066396"/>
              <a:gd name="connsiteY1" fmla="*/ 0 h 1997004"/>
              <a:gd name="connsiteX2" fmla="*/ 3066396 w 3066396"/>
              <a:gd name="connsiteY2" fmla="*/ 54498 h 1997004"/>
              <a:gd name="connsiteX3" fmla="*/ 3066396 w 3066396"/>
              <a:gd name="connsiteY3" fmla="*/ 1942506 h 1997004"/>
              <a:gd name="connsiteX4" fmla="*/ 3011898 w 3066396"/>
              <a:gd name="connsiteY4" fmla="*/ 1997004 h 1997004"/>
              <a:gd name="connsiteX5" fmla="*/ 54498 w 3066396"/>
              <a:gd name="connsiteY5" fmla="*/ 1997004 h 1997004"/>
              <a:gd name="connsiteX6" fmla="*/ 0 w 3066396"/>
              <a:gd name="connsiteY6" fmla="*/ 1942506 h 1997004"/>
              <a:gd name="connsiteX7" fmla="*/ 0 w 3066396"/>
              <a:gd name="connsiteY7" fmla="*/ 54498 h 1997004"/>
              <a:gd name="connsiteX8" fmla="*/ 54498 w 3066396"/>
              <a:gd name="connsiteY8" fmla="*/ 0 h 19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6396" h="1997004">
                <a:moveTo>
                  <a:pt x="54498" y="0"/>
                </a:moveTo>
                <a:lnTo>
                  <a:pt x="3011898" y="0"/>
                </a:lnTo>
                <a:cubicBezTo>
                  <a:pt x="3041996" y="0"/>
                  <a:pt x="3066396" y="24400"/>
                  <a:pt x="3066396" y="54498"/>
                </a:cubicBezTo>
                <a:lnTo>
                  <a:pt x="3066396" y="1942506"/>
                </a:lnTo>
                <a:cubicBezTo>
                  <a:pt x="3066396" y="1972604"/>
                  <a:pt x="3041996" y="1997004"/>
                  <a:pt x="3011898" y="1997004"/>
                </a:cubicBezTo>
                <a:lnTo>
                  <a:pt x="54498" y="1997004"/>
                </a:lnTo>
                <a:cubicBezTo>
                  <a:pt x="24400" y="1997004"/>
                  <a:pt x="0" y="1972604"/>
                  <a:pt x="0" y="1942506"/>
                </a:cubicBezTo>
                <a:lnTo>
                  <a:pt x="0" y="54498"/>
                </a:lnTo>
                <a:cubicBezTo>
                  <a:pt x="0" y="24400"/>
                  <a:pt x="24400" y="0"/>
                  <a:pt x="54498" y="0"/>
                </a:cubicBezTo>
                <a:close/>
              </a:path>
            </a:pathLst>
          </a:custGeom>
        </p:spPr>
      </p:pic>
      <p:pic>
        <p:nvPicPr>
          <p:cNvPr id="83" name="图片 82"/>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865292" y="4310211"/>
            <a:ext cx="3066395" cy="469616"/>
          </a:xfrm>
          <a:prstGeom prst="rect">
            <a:avLst/>
          </a:prstGeom>
        </p:spPr>
        <p:txBody>
          <a:bodyPr wrap="square">
            <a:spAutoFit/>
          </a:bodyPr>
          <a:lstStyle/>
          <a:p>
            <a:pPr algn="just">
              <a:lnSpc>
                <a:spcPct val="110000"/>
              </a:lnSpc>
            </a:pPr>
            <a:r>
              <a:rPr lang="zh-CN" altLang="en-US" sz="2400" dirty="0">
                <a:solidFill>
                  <a:schemeClr val="accent1">
                    <a:lumMod val="75000"/>
                  </a:schemeClr>
                </a:solidFill>
                <a:latin typeface="Arial"/>
                <a:ea typeface="微软雅黑"/>
                <a:cs typeface="黑体" panose="02010609060101010101" charset="-122"/>
                <a:sym typeface="Arial"/>
              </a:rPr>
              <a:t>搭建技能训练靶场</a:t>
            </a:r>
          </a:p>
        </p:txBody>
      </p:sp>
      <p:sp>
        <p:nvSpPr>
          <p:cNvPr id="90" name="矩形 89"/>
          <p:cNvSpPr/>
          <p:nvPr/>
        </p:nvSpPr>
        <p:spPr>
          <a:xfrm>
            <a:off x="905061" y="4909065"/>
            <a:ext cx="3066396" cy="547522"/>
          </a:xfrm>
          <a:prstGeom prst="rect">
            <a:avLst/>
          </a:prstGeom>
        </p:spPr>
        <p:txBody>
          <a:bodyPr wrap="square">
            <a:spAutoFit/>
          </a:bodyPr>
          <a:lstStyle/>
          <a:p>
            <a:pPr algn="just">
              <a:lnSpc>
                <a:spcPct val="130000"/>
              </a:lnSpc>
            </a:pPr>
            <a:r>
              <a:rPr lang="zh-CN" altLang="en-US" sz="1200" dirty="0">
                <a:solidFill>
                  <a:schemeClr val="bg1"/>
                </a:solidFill>
                <a:latin typeface="Arial"/>
                <a:ea typeface="微软雅黑"/>
                <a:cs typeface="黑体" panose="02010609060101010101" charset="-122"/>
                <a:sym typeface="Arial"/>
              </a:rPr>
              <a:t>靶场收集往年各种大型赛事真题及社团成员原创题目供参赛同学练习</a:t>
            </a:r>
          </a:p>
        </p:txBody>
      </p:sp>
      <p:grpSp>
        <p:nvGrpSpPr>
          <p:cNvPr id="91" name="组合 90"/>
          <p:cNvGrpSpPr/>
          <p:nvPr/>
        </p:nvGrpSpPr>
        <p:grpSpPr>
          <a:xfrm flipV="1">
            <a:off x="618896" y="1668572"/>
            <a:ext cx="733308" cy="733308"/>
            <a:chOff x="4263775" y="1520572"/>
            <a:chExt cx="842482" cy="842482"/>
          </a:xfrm>
        </p:grpSpPr>
        <p:pic>
          <p:nvPicPr>
            <p:cNvPr id="92" name="图片 9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3" name="椭圆 92"/>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94" name="组合 93"/>
          <p:cNvGrpSpPr/>
          <p:nvPr/>
        </p:nvGrpSpPr>
        <p:grpSpPr>
          <a:xfrm flipV="1">
            <a:off x="8153556" y="1663211"/>
            <a:ext cx="733308" cy="733308"/>
            <a:chOff x="4263775" y="1520572"/>
            <a:chExt cx="842482" cy="842482"/>
          </a:xfrm>
        </p:grpSpPr>
        <p:pic>
          <p:nvPicPr>
            <p:cNvPr id="95" name="图片 9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6" name="椭圆 95"/>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97" name="组合 96"/>
          <p:cNvGrpSpPr/>
          <p:nvPr/>
        </p:nvGrpSpPr>
        <p:grpSpPr>
          <a:xfrm flipV="1">
            <a:off x="4303765" y="1668572"/>
            <a:ext cx="733308" cy="733308"/>
            <a:chOff x="4263775" y="1520572"/>
            <a:chExt cx="842482" cy="842482"/>
          </a:xfrm>
        </p:grpSpPr>
        <p:pic>
          <p:nvPicPr>
            <p:cNvPr id="98" name="图片 97"/>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9" name="椭圆 98"/>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01" name="矩形 100"/>
          <p:cNvSpPr/>
          <p:nvPr/>
        </p:nvSpPr>
        <p:spPr>
          <a:xfrm>
            <a:off x="8476783" y="4304850"/>
            <a:ext cx="1755182" cy="469616"/>
          </a:xfrm>
          <a:prstGeom prst="rect">
            <a:avLst/>
          </a:prstGeom>
        </p:spPr>
        <p:txBody>
          <a:bodyPr wrap="square">
            <a:spAutoFit/>
          </a:bodyPr>
          <a:lstStyle/>
          <a:p>
            <a:pPr algn="just">
              <a:lnSpc>
                <a:spcPct val="110000"/>
              </a:lnSpc>
            </a:pPr>
            <a:r>
              <a:rPr lang="zh-CN" altLang="en-US" sz="2400" dirty="0">
                <a:solidFill>
                  <a:schemeClr val="accent1">
                    <a:lumMod val="75000"/>
                  </a:schemeClr>
                </a:solidFill>
                <a:latin typeface="Arial"/>
                <a:ea typeface="微软雅黑"/>
                <a:cs typeface="黑体" panose="02010609060101010101" charset="-122"/>
                <a:sym typeface="Arial"/>
              </a:rPr>
              <a:t>比赛场地</a:t>
            </a:r>
          </a:p>
        </p:txBody>
      </p:sp>
      <p:sp>
        <p:nvSpPr>
          <p:cNvPr id="102" name="矩形 101"/>
          <p:cNvSpPr/>
          <p:nvPr/>
        </p:nvSpPr>
        <p:spPr>
          <a:xfrm>
            <a:off x="8503174" y="4883718"/>
            <a:ext cx="3181729" cy="547522"/>
          </a:xfrm>
          <a:prstGeom prst="rect">
            <a:avLst/>
          </a:prstGeom>
        </p:spPr>
        <p:txBody>
          <a:bodyPr wrap="square">
            <a:spAutoFit/>
          </a:bodyPr>
          <a:lstStyle/>
          <a:p>
            <a:pPr algn="just">
              <a:lnSpc>
                <a:spcPct val="130000"/>
              </a:lnSpc>
            </a:pPr>
            <a:r>
              <a:rPr lang="zh-CN" altLang="en-US" sz="1200"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a:rPr>
              <a:t>选择现代教育中心</a:t>
            </a:r>
            <a:r>
              <a:rPr lang="en-US" altLang="zh-CN" sz="1200"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a:rPr>
              <a:t>504</a:t>
            </a:r>
            <a:r>
              <a:rPr lang="zh-CN" altLang="en-US" sz="1200"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a:rPr>
              <a:t>、</a:t>
            </a:r>
            <a:r>
              <a:rPr lang="en-US" altLang="zh-CN" sz="1200"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a:rPr>
              <a:t>505</a:t>
            </a:r>
            <a:r>
              <a:rPr lang="zh-CN" altLang="en-US" sz="1200"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a:rPr>
              <a:t>作为比赛场地，并提前准备好内网环境</a:t>
            </a:r>
          </a:p>
        </p:txBody>
      </p:sp>
      <p:sp>
        <p:nvSpPr>
          <p:cNvPr id="104" name="矩形 103"/>
          <p:cNvSpPr/>
          <p:nvPr/>
        </p:nvSpPr>
        <p:spPr>
          <a:xfrm>
            <a:off x="4885253" y="4310211"/>
            <a:ext cx="3227218" cy="469616"/>
          </a:xfrm>
          <a:prstGeom prst="rect">
            <a:avLst/>
          </a:prstGeom>
        </p:spPr>
        <p:txBody>
          <a:bodyPr wrap="square">
            <a:spAutoFit/>
          </a:bodyPr>
          <a:lstStyle/>
          <a:p>
            <a:pPr algn="just">
              <a:lnSpc>
                <a:spcPct val="110000"/>
              </a:lnSpc>
            </a:pPr>
            <a:r>
              <a:rPr lang="zh-CN" altLang="en-US" sz="2400" dirty="0">
                <a:solidFill>
                  <a:schemeClr val="accent1">
                    <a:lumMod val="75000"/>
                  </a:schemeClr>
                </a:solidFill>
                <a:latin typeface="Arial"/>
                <a:ea typeface="微软雅黑"/>
                <a:cs typeface="黑体" panose="02010609060101010101" charset="-122"/>
                <a:sym typeface="Arial"/>
              </a:rPr>
              <a:t>知识竞赛培训课程</a:t>
            </a:r>
          </a:p>
        </p:txBody>
      </p:sp>
      <p:sp>
        <p:nvSpPr>
          <p:cNvPr id="105" name="矩形 104"/>
          <p:cNvSpPr/>
          <p:nvPr/>
        </p:nvSpPr>
        <p:spPr>
          <a:xfrm>
            <a:off x="4838535" y="4889079"/>
            <a:ext cx="3004551" cy="547522"/>
          </a:xfrm>
          <a:prstGeom prst="rect">
            <a:avLst/>
          </a:prstGeom>
        </p:spPr>
        <p:txBody>
          <a:bodyPr wrap="square">
            <a:spAutoFit/>
          </a:bodyPr>
          <a:lstStyle/>
          <a:p>
            <a:pPr algn="just">
              <a:lnSpc>
                <a:spcPct val="130000"/>
              </a:lnSpc>
            </a:pPr>
            <a:r>
              <a:rPr lang="zh-CN" altLang="en-US" sz="1200" dirty="0">
                <a:solidFill>
                  <a:schemeClr val="bg1"/>
                </a:solidFill>
                <a:latin typeface="Arial"/>
                <a:ea typeface="微软雅黑"/>
                <a:cs typeface="黑体" panose="02010609060101010101" charset="-122"/>
                <a:sym typeface="Arial"/>
              </a:rPr>
              <a:t>在学习通开通知识竞赛课程，并设置模拟考试供同学们练习</a:t>
            </a:r>
          </a:p>
        </p:txBody>
      </p:sp>
      <p:sp>
        <p:nvSpPr>
          <p:cNvPr id="115" name="文本框 114"/>
          <p:cNvSpPr txBox="1"/>
          <p:nvPr/>
        </p:nvSpPr>
        <p:spPr>
          <a:xfrm>
            <a:off x="600331" y="1854259"/>
            <a:ext cx="787413"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01</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sp>
        <p:nvSpPr>
          <p:cNvPr id="117" name="文本框 116"/>
          <p:cNvSpPr txBox="1"/>
          <p:nvPr/>
        </p:nvSpPr>
        <p:spPr>
          <a:xfrm>
            <a:off x="8109469" y="1848898"/>
            <a:ext cx="787413"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02</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sp>
        <p:nvSpPr>
          <p:cNvPr id="119" name="文本框 118"/>
          <p:cNvSpPr txBox="1"/>
          <p:nvPr/>
        </p:nvSpPr>
        <p:spPr>
          <a:xfrm>
            <a:off x="4281326" y="1854259"/>
            <a:ext cx="787413"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03</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sp>
        <p:nvSpPr>
          <p:cNvPr id="121" name="文本框 120"/>
          <p:cNvSpPr txBox="1"/>
          <p:nvPr>
            <p:custDataLst>
              <p:tags r:id="rId1"/>
            </p:custDataLst>
          </p:nvPr>
        </p:nvSpPr>
        <p:spPr>
          <a:xfrm>
            <a:off x="887929" y="252395"/>
            <a:ext cx="3161905"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校赛准备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500"/>
                                        <p:tgtEl>
                                          <p:spTgt spid="10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animEffect transition="in" filter="fade">
                                      <p:cBhvr>
                                        <p:cTn id="5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101" grpId="0"/>
      <p:bldP spid="102" grpId="0"/>
      <p:bldP spid="104" grpId="0"/>
      <p:bldP spid="105" grpId="0"/>
      <p:bldP spid="115" grpId="0"/>
      <p:bldP spid="117" grpId="0"/>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B4D60A-B187-7C50-72BB-D3C5EFE62417}"/>
            </a:ext>
          </a:extLst>
        </p:cNvPr>
        <p:cNvGrpSpPr/>
        <p:nvPr/>
      </p:nvGrpSpPr>
      <p:grpSpPr>
        <a:xfrm>
          <a:off x="0" y="0"/>
          <a:ext cx="0" cy="0"/>
          <a:chOff x="0" y="0"/>
          <a:chExt cx="0" cy="0"/>
        </a:xfrm>
      </p:grpSpPr>
      <p:pic>
        <p:nvPicPr>
          <p:cNvPr id="83" name="图片 82">
            <a:extLst>
              <a:ext uri="{FF2B5EF4-FFF2-40B4-BE49-F238E27FC236}">
                <a16:creationId xmlns:a16="http://schemas.microsoft.com/office/drawing/2014/main" id="{45261C1C-AEF3-70DE-C489-2D7FF72B13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a:extLst>
              <a:ext uri="{FF2B5EF4-FFF2-40B4-BE49-F238E27FC236}">
                <a16:creationId xmlns:a16="http://schemas.microsoft.com/office/drawing/2014/main" id="{B5EAB5A8-5DCA-1F38-A0C0-B581C5EAA108}"/>
              </a:ext>
            </a:extLst>
          </p:cNvPr>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3AB2E71B-DA29-DC10-C831-372A3F9E7025}"/>
              </a:ext>
            </a:extLst>
          </p:cNvPr>
          <p:cNvSpPr txBox="1"/>
          <p:nvPr>
            <p:custDataLst>
              <p:tags r:id="rId1"/>
            </p:custDataLst>
          </p:nvPr>
        </p:nvSpPr>
        <p:spPr>
          <a:xfrm>
            <a:off x="887929" y="252395"/>
            <a:ext cx="3161905"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校赛进行</a:t>
            </a:r>
          </a:p>
        </p:txBody>
      </p:sp>
      <p:pic>
        <p:nvPicPr>
          <p:cNvPr id="5" name="图片 4">
            <a:extLst>
              <a:ext uri="{FF2B5EF4-FFF2-40B4-BE49-F238E27FC236}">
                <a16:creationId xmlns:a16="http://schemas.microsoft.com/office/drawing/2014/main" id="{0A62EA19-E4BE-6646-F841-B1147C5DC3CE}"/>
              </a:ext>
            </a:extLst>
          </p:cNvPr>
          <p:cNvPicPr>
            <a:picLocks noChangeAspect="1"/>
          </p:cNvPicPr>
          <p:nvPr/>
        </p:nvPicPr>
        <p:blipFill>
          <a:blip r:embed="rId4"/>
          <a:stretch>
            <a:fillRect/>
          </a:stretch>
        </p:blipFill>
        <p:spPr>
          <a:xfrm>
            <a:off x="351585" y="1112402"/>
            <a:ext cx="10110651" cy="5031591"/>
          </a:xfrm>
          <a:prstGeom prst="rect">
            <a:avLst/>
          </a:prstGeom>
        </p:spPr>
      </p:pic>
      <p:pic>
        <p:nvPicPr>
          <p:cNvPr id="3" name="图片 2">
            <a:extLst>
              <a:ext uri="{FF2B5EF4-FFF2-40B4-BE49-F238E27FC236}">
                <a16:creationId xmlns:a16="http://schemas.microsoft.com/office/drawing/2014/main" id="{D7CA442A-C9A8-2E57-9723-882F82981893}"/>
              </a:ext>
            </a:extLst>
          </p:cNvPr>
          <p:cNvPicPr>
            <a:picLocks noChangeAspect="1"/>
          </p:cNvPicPr>
          <p:nvPr/>
        </p:nvPicPr>
        <p:blipFill>
          <a:blip r:embed="rId5"/>
          <a:stretch>
            <a:fillRect/>
          </a:stretch>
        </p:blipFill>
        <p:spPr>
          <a:xfrm>
            <a:off x="1828799" y="1560855"/>
            <a:ext cx="10110651" cy="5044750"/>
          </a:xfrm>
          <a:prstGeom prst="rect">
            <a:avLst/>
          </a:prstGeom>
        </p:spPr>
      </p:pic>
    </p:spTree>
    <p:extLst>
      <p:ext uri="{BB962C8B-B14F-4D97-AF65-F5344CB8AC3E}">
        <p14:creationId xmlns:p14="http://schemas.microsoft.com/office/powerpoint/2010/main" val="327575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矩形: 圆角 83"/>
          <p:cNvSpPr/>
          <p:nvPr/>
        </p:nvSpPr>
        <p:spPr>
          <a:xfrm>
            <a:off x="1562279" y="2170356"/>
            <a:ext cx="9698239" cy="3739824"/>
          </a:xfrm>
          <a:prstGeom prst="roundRect">
            <a:avLst>
              <a:gd name="adj" fmla="val 2729"/>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1390458" y="1626600"/>
            <a:ext cx="3442799" cy="934252"/>
          </a:xfrm>
          <a:prstGeom prst="roundRect">
            <a:avLst>
              <a:gd name="adj" fmla="val 2729"/>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pic>
        <p:nvPicPr>
          <p:cNvPr id="103" name="图片 102"/>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rot="13197854">
            <a:off x="-1576669" y="2371188"/>
            <a:ext cx="4541858" cy="4398468"/>
          </a:xfrm>
          <a:custGeom>
            <a:avLst/>
            <a:gdLst>
              <a:gd name="connsiteX0" fmla="*/ 4541858 w 4541858"/>
              <a:gd name="connsiteY0" fmla="*/ 3828173 h 4398468"/>
              <a:gd name="connsiteX1" fmla="*/ 4427824 w 4541858"/>
              <a:gd name="connsiteY1" fmla="*/ 3913446 h 4398468"/>
              <a:gd name="connsiteX2" fmla="*/ 2839970 w 4541858"/>
              <a:gd name="connsiteY2" fmla="*/ 4398468 h 4398468"/>
              <a:gd name="connsiteX3" fmla="*/ 0 w 4541858"/>
              <a:gd name="connsiteY3" fmla="*/ 1558498 h 4398468"/>
              <a:gd name="connsiteX4" fmla="*/ 14662 w 4541858"/>
              <a:gd name="connsiteY4" fmla="*/ 1268128 h 4398468"/>
              <a:gd name="connsiteX5" fmla="*/ 43138 w 4541858"/>
              <a:gd name="connsiteY5" fmla="*/ 1081546 h 4398468"/>
              <a:gd name="connsiteX6" fmla="*/ 1333709 w 4541858"/>
              <a:gd name="connsiteY6" fmla="*/ 0 h 439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858" h="4398468">
                <a:moveTo>
                  <a:pt x="4541858" y="3828173"/>
                </a:moveTo>
                <a:lnTo>
                  <a:pt x="4427824" y="3913446"/>
                </a:lnTo>
                <a:cubicBezTo>
                  <a:pt x="3974562" y="4219664"/>
                  <a:pt x="3428147" y="4398468"/>
                  <a:pt x="2839970" y="4398468"/>
                </a:cubicBezTo>
                <a:cubicBezTo>
                  <a:pt x="1271497" y="4398468"/>
                  <a:pt x="0" y="3126970"/>
                  <a:pt x="0" y="1558498"/>
                </a:cubicBezTo>
                <a:cubicBezTo>
                  <a:pt x="0" y="1460468"/>
                  <a:pt x="4967" y="1363599"/>
                  <a:pt x="14662" y="1268128"/>
                </a:cubicBezTo>
                <a:lnTo>
                  <a:pt x="43138" y="1081546"/>
                </a:lnTo>
                <a:lnTo>
                  <a:pt x="1333709" y="0"/>
                </a:lnTo>
                <a:close/>
              </a:path>
            </a:pathLst>
          </a:custGeom>
        </p:spPr>
      </p:pic>
      <p:sp>
        <p:nvSpPr>
          <p:cNvPr id="114" name="矩形 113"/>
          <p:cNvSpPr/>
          <p:nvPr/>
        </p:nvSpPr>
        <p:spPr>
          <a:xfrm>
            <a:off x="1590182" y="1827020"/>
            <a:ext cx="3855720" cy="532582"/>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增加知识竞赛部分</a:t>
            </a:r>
          </a:p>
        </p:txBody>
      </p:sp>
      <p:sp>
        <p:nvSpPr>
          <p:cNvPr id="132" name="矩形 131"/>
          <p:cNvSpPr/>
          <p:nvPr/>
        </p:nvSpPr>
        <p:spPr>
          <a:xfrm>
            <a:off x="2959247" y="2938799"/>
            <a:ext cx="7923468" cy="2305246"/>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rPr>
              <a:t>与往年只有技能类竞赛不同，本届竞赛增加了知识赛赛道。</a:t>
            </a:r>
            <a:endParaRPr kumimoji="0" lang="en-US" altLang="zh-CN"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rPr>
              <a:t>技能类竞赛所需门槛高，需要参赛同学具备一定基础和经验，因此只有参加过俞承杭老师独立设置选修课或者经过协会集中训练的同学才有能力报名参赛，参与同学集中在网络工程专业。</a:t>
            </a:r>
            <a:endParaRPr kumimoji="0" lang="en-US" altLang="zh-CN"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rPr>
              <a:t>而知识赛道考察的是对网络安全相关的知识和能力，我校理工大类专业学生均修过计算机相关课程，有一战之力。第七届浙江省网络与信息安全竞赛报名通道一经开启，我校媒体工程学院学生便踊跃报名，参与学生并不局限于网络工程专业学生。</a:t>
            </a:r>
          </a:p>
        </p:txBody>
      </p:sp>
      <p:sp>
        <p:nvSpPr>
          <p:cNvPr id="104" name="文本框 103"/>
          <p:cNvSpPr txBox="1"/>
          <p:nvPr>
            <p:custDataLst>
              <p:tags r:id="rId1"/>
            </p:custDataLst>
          </p:nvPr>
        </p:nvSpPr>
        <p:spPr>
          <a:xfrm>
            <a:off x="961603" y="139287"/>
            <a:ext cx="3161905"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a:gsLst>
                    <a:gs pos="0">
                      <a:srgbClr val="FFFFFF"/>
                    </a:gs>
                    <a:gs pos="100000">
                      <a:srgbClr val="04B1E4"/>
                    </a:gs>
                  </a:gsLst>
                  <a:lin ang="5400000" scaled="1"/>
                </a:gradFill>
                <a:effectLst/>
                <a:uLnTx/>
                <a:uFillTx/>
                <a:ea typeface="方正正大黑简体" pitchFamily="2" charset="-122"/>
                <a:sym typeface="Arial"/>
              </a:rPr>
              <a:t>活动创新点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4" grpId="0"/>
      <p:bldP spid="1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7D8C9C1-409F-D4CF-2D60-5E062C9D4D23}"/>
            </a:ext>
          </a:extLst>
        </p:cNvPr>
        <p:cNvGrpSpPr/>
        <p:nvPr/>
      </p:nvGrpSpPr>
      <p:grpSpPr>
        <a:xfrm>
          <a:off x="0" y="0"/>
          <a:ext cx="0" cy="0"/>
          <a:chOff x="0" y="0"/>
          <a:chExt cx="0" cy="0"/>
        </a:xfrm>
      </p:grpSpPr>
      <p:sp>
        <p:nvSpPr>
          <p:cNvPr id="84" name="矩形: 圆角 83">
            <a:extLst>
              <a:ext uri="{FF2B5EF4-FFF2-40B4-BE49-F238E27FC236}">
                <a16:creationId xmlns:a16="http://schemas.microsoft.com/office/drawing/2014/main" id="{7A34E00F-0798-739C-68C7-370ABCEE7430}"/>
              </a:ext>
            </a:extLst>
          </p:cNvPr>
          <p:cNvSpPr/>
          <p:nvPr/>
        </p:nvSpPr>
        <p:spPr>
          <a:xfrm>
            <a:off x="1562279" y="2170356"/>
            <a:ext cx="9698239" cy="3739824"/>
          </a:xfrm>
          <a:prstGeom prst="roundRect">
            <a:avLst>
              <a:gd name="adj" fmla="val 2729"/>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pic>
        <p:nvPicPr>
          <p:cNvPr id="83" name="图片 82">
            <a:extLst>
              <a:ext uri="{FF2B5EF4-FFF2-40B4-BE49-F238E27FC236}">
                <a16:creationId xmlns:a16="http://schemas.microsoft.com/office/drawing/2014/main" id="{D1251139-BAA0-3340-5BF0-CA9F4C2738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a:extLst>
              <a:ext uri="{FF2B5EF4-FFF2-40B4-BE49-F238E27FC236}">
                <a16:creationId xmlns:a16="http://schemas.microsoft.com/office/drawing/2014/main" id="{CCC21984-AC36-52A3-DDD7-808C6AC20EE7}"/>
              </a:ext>
            </a:extLst>
          </p:cNvPr>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D70FEE29-8BF2-C8BB-9094-D88766CB0CB0}"/>
              </a:ext>
            </a:extLst>
          </p:cNvPr>
          <p:cNvSpPr/>
          <p:nvPr/>
        </p:nvSpPr>
        <p:spPr>
          <a:xfrm>
            <a:off x="1390458" y="1626600"/>
            <a:ext cx="3738891" cy="934252"/>
          </a:xfrm>
          <a:prstGeom prst="roundRect">
            <a:avLst>
              <a:gd name="adj" fmla="val 2729"/>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pic>
        <p:nvPicPr>
          <p:cNvPr id="103" name="图片 102">
            <a:extLst>
              <a:ext uri="{FF2B5EF4-FFF2-40B4-BE49-F238E27FC236}">
                <a16:creationId xmlns:a16="http://schemas.microsoft.com/office/drawing/2014/main" id="{332F4090-1030-7B88-58A9-2AA390BF6C7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rot="13197854">
            <a:off x="-1576669" y="2371188"/>
            <a:ext cx="4541858" cy="4398468"/>
          </a:xfrm>
          <a:custGeom>
            <a:avLst/>
            <a:gdLst>
              <a:gd name="connsiteX0" fmla="*/ 4541858 w 4541858"/>
              <a:gd name="connsiteY0" fmla="*/ 3828173 h 4398468"/>
              <a:gd name="connsiteX1" fmla="*/ 4427824 w 4541858"/>
              <a:gd name="connsiteY1" fmla="*/ 3913446 h 4398468"/>
              <a:gd name="connsiteX2" fmla="*/ 2839970 w 4541858"/>
              <a:gd name="connsiteY2" fmla="*/ 4398468 h 4398468"/>
              <a:gd name="connsiteX3" fmla="*/ 0 w 4541858"/>
              <a:gd name="connsiteY3" fmla="*/ 1558498 h 4398468"/>
              <a:gd name="connsiteX4" fmla="*/ 14662 w 4541858"/>
              <a:gd name="connsiteY4" fmla="*/ 1268128 h 4398468"/>
              <a:gd name="connsiteX5" fmla="*/ 43138 w 4541858"/>
              <a:gd name="connsiteY5" fmla="*/ 1081546 h 4398468"/>
              <a:gd name="connsiteX6" fmla="*/ 1333709 w 4541858"/>
              <a:gd name="connsiteY6" fmla="*/ 0 h 439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858" h="4398468">
                <a:moveTo>
                  <a:pt x="4541858" y="3828173"/>
                </a:moveTo>
                <a:lnTo>
                  <a:pt x="4427824" y="3913446"/>
                </a:lnTo>
                <a:cubicBezTo>
                  <a:pt x="3974562" y="4219664"/>
                  <a:pt x="3428147" y="4398468"/>
                  <a:pt x="2839970" y="4398468"/>
                </a:cubicBezTo>
                <a:cubicBezTo>
                  <a:pt x="1271497" y="4398468"/>
                  <a:pt x="0" y="3126970"/>
                  <a:pt x="0" y="1558498"/>
                </a:cubicBezTo>
                <a:cubicBezTo>
                  <a:pt x="0" y="1460468"/>
                  <a:pt x="4967" y="1363599"/>
                  <a:pt x="14662" y="1268128"/>
                </a:cubicBezTo>
                <a:lnTo>
                  <a:pt x="43138" y="1081546"/>
                </a:lnTo>
                <a:lnTo>
                  <a:pt x="1333709" y="0"/>
                </a:lnTo>
                <a:close/>
              </a:path>
            </a:pathLst>
          </a:custGeom>
        </p:spPr>
      </p:pic>
      <p:sp>
        <p:nvSpPr>
          <p:cNvPr id="114" name="矩形 113">
            <a:extLst>
              <a:ext uri="{FF2B5EF4-FFF2-40B4-BE49-F238E27FC236}">
                <a16:creationId xmlns:a16="http://schemas.microsoft.com/office/drawing/2014/main" id="{BE994394-B10D-1080-A0DD-BCA2F5D46ABC}"/>
              </a:ext>
            </a:extLst>
          </p:cNvPr>
          <p:cNvSpPr/>
          <p:nvPr/>
        </p:nvSpPr>
        <p:spPr>
          <a:xfrm>
            <a:off x="1590182" y="1827020"/>
            <a:ext cx="3855720" cy="532582"/>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使用全新的比赛平台</a:t>
            </a:r>
          </a:p>
        </p:txBody>
      </p:sp>
      <p:sp>
        <p:nvSpPr>
          <p:cNvPr id="132" name="矩形 131">
            <a:extLst>
              <a:ext uri="{FF2B5EF4-FFF2-40B4-BE49-F238E27FC236}">
                <a16:creationId xmlns:a16="http://schemas.microsoft.com/office/drawing/2014/main" id="{A18462C5-62B5-7F1E-9D05-D81466060D1B}"/>
              </a:ext>
            </a:extLst>
          </p:cNvPr>
          <p:cNvSpPr/>
          <p:nvPr/>
        </p:nvSpPr>
        <p:spPr>
          <a:xfrm>
            <a:off x="2933121" y="2864978"/>
            <a:ext cx="7923468" cy="2585323"/>
          </a:xfrm>
          <a:prstGeom prst="rect">
            <a:avLst/>
          </a:prstGeom>
        </p:spPr>
        <p:txBody>
          <a:bodyPr wrap="square">
            <a:spAutoFit/>
          </a:bodyPr>
          <a:lstStyle/>
          <a:p>
            <a:pPr lvl="0" algn="just">
              <a:lnSpc>
                <a:spcPct val="130000"/>
              </a:lnSpc>
            </a:pPr>
            <a:r>
              <a:rPr lang="zh-CN" altLang="en-US" sz="1400" dirty="0">
                <a:solidFill>
                  <a:srgbClr val="04B1E4"/>
                </a:solidFill>
                <a:latin typeface="Arial"/>
                <a:ea typeface="微软雅黑"/>
                <a:cs typeface="黑体" panose="02010609060101010101" charset="-122"/>
                <a:sym typeface="Arial"/>
              </a:rPr>
              <a:t>本届校赛的筹备工作由协会全权负责</a:t>
            </a:r>
            <a:endParaRPr lang="en-US" altLang="zh-CN" sz="1400" dirty="0">
              <a:solidFill>
                <a:srgbClr val="04B1E4"/>
              </a:solidFill>
              <a:latin typeface="Arial"/>
              <a:ea typeface="微软雅黑"/>
              <a:cs typeface="黑体" panose="02010609060101010101" charset="-122"/>
              <a:sym typeface="Arial"/>
            </a:endParaRPr>
          </a:p>
          <a:p>
            <a:pPr lvl="0" algn="just">
              <a:lnSpc>
                <a:spcPct val="130000"/>
              </a:lnSpc>
            </a:pPr>
            <a:endParaRPr lang="en-US" altLang="zh-CN" sz="1400" dirty="0">
              <a:solidFill>
                <a:srgbClr val="04B1E4"/>
              </a:solidFill>
              <a:latin typeface="Arial"/>
              <a:ea typeface="微软雅黑"/>
              <a:cs typeface="黑体" panose="02010609060101010101" charset="-122"/>
              <a:sym typeface="Arial"/>
            </a:endParaRPr>
          </a:p>
          <a:p>
            <a:pPr lvl="0" algn="just">
              <a:lnSpc>
                <a:spcPct val="130000"/>
              </a:lnSpc>
            </a:pPr>
            <a:r>
              <a:rPr lang="zh-CN" altLang="en-US" sz="1400" dirty="0">
                <a:solidFill>
                  <a:srgbClr val="04B1E4"/>
                </a:solidFill>
                <a:latin typeface="Arial"/>
                <a:ea typeface="微软雅黑"/>
                <a:cs typeface="黑体" panose="02010609060101010101" charset="-122"/>
                <a:sym typeface="Arial"/>
              </a:rPr>
              <a:t>在技术基础上，比赛采用了专业的开源竞赛平台，搭建于校内的内网服务器，确保校内同学可以方便快捷地参与比赛。同时，提高了系统的稳定性和安全性，为参赛同学提供了更好的体验。</a:t>
            </a:r>
            <a:endParaRPr lang="en-US" altLang="zh-CN" sz="1400" dirty="0">
              <a:solidFill>
                <a:srgbClr val="04B1E4"/>
              </a:solidFill>
              <a:latin typeface="Arial"/>
              <a:ea typeface="微软雅黑"/>
              <a:cs typeface="黑体" panose="02010609060101010101" charset="-122"/>
              <a:sym typeface="Arial"/>
            </a:endParaRPr>
          </a:p>
          <a:p>
            <a:pPr lvl="0" algn="just">
              <a:lnSpc>
                <a:spcPct val="130000"/>
              </a:lnSpc>
            </a:pPr>
            <a:endParaRPr lang="en-US" altLang="zh-CN" sz="1400" dirty="0">
              <a:solidFill>
                <a:srgbClr val="04B1E4"/>
              </a:solidFill>
              <a:latin typeface="Arial"/>
              <a:ea typeface="微软雅黑"/>
              <a:cs typeface="黑体" panose="02010609060101010101" charset="-122"/>
              <a:sym typeface="Arial"/>
            </a:endParaRPr>
          </a:p>
          <a:p>
            <a:pPr lvl="0" algn="just">
              <a:lnSpc>
                <a:spcPct val="130000"/>
              </a:lnSpc>
            </a:pPr>
            <a:r>
              <a:rPr lang="zh-CN" altLang="en-US" sz="1400" dirty="0">
                <a:solidFill>
                  <a:srgbClr val="04B1E4"/>
                </a:solidFill>
                <a:latin typeface="Arial"/>
                <a:ea typeface="微软雅黑"/>
                <a:cs typeface="黑体" panose="02010609060101010101" charset="-122"/>
                <a:sym typeface="Arial"/>
              </a:rPr>
              <a:t>在比赛题目方面，协会成员秉持严谨的态度，独立承担了题目的设计与开发工作。为了进一步提升题目的质量，协会特别邀请了多位优秀毕业生共同参与出题。这些毕业生在校期间表现优异，毕业后在各自的专业领域也有着丰富的实战经验，他们的加入为题目注入了更多的创新性和实践性，让参赛者能够通过比赛收获更有价值的知识与经验。</a:t>
            </a:r>
            <a:endParaRPr kumimoji="0" lang="en-US" altLang="zh-CN" sz="14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endParaRPr>
          </a:p>
        </p:txBody>
      </p:sp>
      <p:sp>
        <p:nvSpPr>
          <p:cNvPr id="104" name="文本框 103">
            <a:extLst>
              <a:ext uri="{FF2B5EF4-FFF2-40B4-BE49-F238E27FC236}">
                <a16:creationId xmlns:a16="http://schemas.microsoft.com/office/drawing/2014/main" id="{9677463D-C22A-2F24-72EE-7B5E465878CC}"/>
              </a:ext>
            </a:extLst>
          </p:cNvPr>
          <p:cNvSpPr txBox="1"/>
          <p:nvPr>
            <p:custDataLst>
              <p:tags r:id="rId1"/>
            </p:custDataLst>
          </p:nvPr>
        </p:nvSpPr>
        <p:spPr>
          <a:xfrm>
            <a:off x="961603" y="139287"/>
            <a:ext cx="3161905"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a:gsLst>
                    <a:gs pos="0">
                      <a:srgbClr val="FFFFFF"/>
                    </a:gs>
                    <a:gs pos="100000">
                      <a:srgbClr val="04B1E4"/>
                    </a:gs>
                  </a:gsLst>
                  <a:lin ang="5400000" scaled="1"/>
                </a:gradFill>
                <a:effectLst/>
                <a:uLnTx/>
                <a:uFillTx/>
                <a:ea typeface="方正正大黑简体" pitchFamily="2" charset="-122"/>
                <a:sym typeface="Arial"/>
              </a:rPr>
              <a:t>活动创新点</a:t>
            </a:r>
          </a:p>
        </p:txBody>
      </p:sp>
    </p:spTree>
    <p:extLst>
      <p:ext uri="{BB962C8B-B14F-4D97-AF65-F5344CB8AC3E}">
        <p14:creationId xmlns:p14="http://schemas.microsoft.com/office/powerpoint/2010/main" val="389225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4" grpId="0"/>
      <p:bldP spid="1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DA5894-F0F5-CB0B-B489-332A762791E6}"/>
            </a:ext>
          </a:extLst>
        </p:cNvPr>
        <p:cNvGrpSpPr/>
        <p:nvPr/>
      </p:nvGrpSpPr>
      <p:grpSpPr>
        <a:xfrm>
          <a:off x="0" y="0"/>
          <a:ext cx="0" cy="0"/>
          <a:chOff x="0" y="0"/>
          <a:chExt cx="0" cy="0"/>
        </a:xfrm>
      </p:grpSpPr>
      <p:pic>
        <p:nvPicPr>
          <p:cNvPr id="83" name="图片 82">
            <a:extLst>
              <a:ext uri="{FF2B5EF4-FFF2-40B4-BE49-F238E27FC236}">
                <a16:creationId xmlns:a16="http://schemas.microsoft.com/office/drawing/2014/main" id="{B000D914-6568-832D-B28B-0CCD21B55E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sp>
        <p:nvSpPr>
          <p:cNvPr id="5" name="文本框 4">
            <a:extLst>
              <a:ext uri="{FF2B5EF4-FFF2-40B4-BE49-F238E27FC236}">
                <a16:creationId xmlns:a16="http://schemas.microsoft.com/office/drawing/2014/main" id="{B0C1BDD9-A854-97AE-93DD-E34F52A1A53A}"/>
              </a:ext>
            </a:extLst>
          </p:cNvPr>
          <p:cNvSpPr txBox="1"/>
          <p:nvPr>
            <p:custDataLst>
              <p:tags r:id="rId1"/>
            </p:custDataLst>
          </p:nvPr>
        </p:nvSpPr>
        <p:spPr>
          <a:xfrm>
            <a:off x="872027" y="78223"/>
            <a:ext cx="3885244"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换届选举</a:t>
            </a:r>
          </a:p>
        </p:txBody>
      </p:sp>
      <p:cxnSp>
        <p:nvCxnSpPr>
          <p:cNvPr id="19" name="直接连接符 18">
            <a:extLst>
              <a:ext uri="{FF2B5EF4-FFF2-40B4-BE49-F238E27FC236}">
                <a16:creationId xmlns:a16="http://schemas.microsoft.com/office/drawing/2014/main" id="{1A4D98E5-012D-FAC5-F8B8-956BB9F3A773}"/>
              </a:ext>
            </a:extLst>
          </p:cNvPr>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E715155-8E6F-FD08-D0C5-D8295C617D34}"/>
              </a:ext>
            </a:extLst>
          </p:cNvPr>
          <p:cNvSpPr/>
          <p:nvPr/>
        </p:nvSpPr>
        <p:spPr>
          <a:xfrm>
            <a:off x="417486" y="2469043"/>
            <a:ext cx="5196785" cy="2774542"/>
          </a:xfrm>
          <a:prstGeom prst="rect">
            <a:avLst/>
          </a:prstGeom>
        </p:spPr>
        <p:txBody>
          <a:bodyPr wrap="square">
            <a:spAutoFit/>
          </a:bodyPr>
          <a:lstStyle/>
          <a:p>
            <a:pPr>
              <a:lnSpc>
                <a:spcPct val="110000"/>
              </a:lnSpc>
            </a:pPr>
            <a:r>
              <a:rPr lang="en-US" altLang="zh-CN" sz="2000" dirty="0">
                <a:solidFill>
                  <a:schemeClr val="accent2"/>
                </a:solidFill>
                <a:latin typeface="Arial"/>
                <a:ea typeface="微软雅黑"/>
                <a:cs typeface="黑体" panose="02010609060101010101" charset="-122"/>
                <a:sym typeface="Arial"/>
              </a:rPr>
              <a:t>2024 </a:t>
            </a:r>
            <a:r>
              <a:rPr lang="zh-CN" altLang="en-US" sz="2000" dirty="0">
                <a:solidFill>
                  <a:schemeClr val="accent2"/>
                </a:solidFill>
                <a:latin typeface="Arial"/>
                <a:ea typeface="微软雅黑"/>
                <a:cs typeface="黑体" panose="02010609060101010101" charset="-122"/>
                <a:sym typeface="Arial"/>
              </a:rPr>
              <a:t>年 </a:t>
            </a:r>
            <a:r>
              <a:rPr lang="en-US" altLang="zh-CN" sz="2000" dirty="0">
                <a:solidFill>
                  <a:schemeClr val="accent2"/>
                </a:solidFill>
                <a:latin typeface="Arial"/>
                <a:ea typeface="微软雅黑"/>
                <a:cs typeface="黑体" panose="02010609060101010101" charset="-122"/>
                <a:sym typeface="Arial"/>
              </a:rPr>
              <a:t>10 </a:t>
            </a:r>
            <a:r>
              <a:rPr lang="zh-CN" altLang="en-US" sz="2000" dirty="0">
                <a:solidFill>
                  <a:schemeClr val="accent2"/>
                </a:solidFill>
                <a:latin typeface="Arial"/>
                <a:ea typeface="微软雅黑"/>
                <a:cs typeface="黑体" panose="02010609060101010101" charset="-122"/>
                <a:sym typeface="Arial"/>
              </a:rPr>
              <a:t>月 </a:t>
            </a:r>
            <a:r>
              <a:rPr lang="en-US" altLang="zh-CN" sz="2000" dirty="0">
                <a:solidFill>
                  <a:schemeClr val="accent2"/>
                </a:solidFill>
                <a:latin typeface="Arial"/>
                <a:ea typeface="微软雅黑"/>
                <a:cs typeface="黑体" panose="02010609060101010101" charset="-122"/>
                <a:sym typeface="Arial"/>
              </a:rPr>
              <a:t>19 </a:t>
            </a:r>
            <a:r>
              <a:rPr lang="zh-CN" altLang="en-US" sz="2000" dirty="0">
                <a:solidFill>
                  <a:schemeClr val="accent2"/>
                </a:solidFill>
                <a:latin typeface="Arial"/>
                <a:ea typeface="微软雅黑"/>
                <a:cs typeface="黑体" panose="02010609060101010101" charset="-122"/>
                <a:sym typeface="Arial"/>
              </a:rPr>
              <a:t>日进行了换届选举 </a:t>
            </a:r>
            <a:endParaRPr lang="en-US" altLang="zh-CN" sz="2000" dirty="0">
              <a:solidFill>
                <a:schemeClr val="accent2"/>
              </a:solidFill>
              <a:latin typeface="Arial"/>
              <a:ea typeface="微软雅黑"/>
              <a:cs typeface="黑体" panose="02010609060101010101" charset="-122"/>
              <a:sym typeface="Arial"/>
            </a:endParaRPr>
          </a:p>
          <a:p>
            <a:pPr>
              <a:lnSpc>
                <a:spcPct val="110000"/>
              </a:lnSpc>
            </a:pPr>
            <a:r>
              <a:rPr lang="zh-CN" altLang="en-US" sz="2000" dirty="0">
                <a:solidFill>
                  <a:schemeClr val="accent2"/>
                </a:solidFill>
                <a:latin typeface="Arial"/>
                <a:ea typeface="微软雅黑"/>
                <a:cs typeface="黑体" panose="02010609060101010101" charset="-122"/>
                <a:sym typeface="Arial"/>
              </a:rPr>
              <a:t>选举地点 现代教育中心</a:t>
            </a:r>
            <a:r>
              <a:rPr lang="en-US" altLang="zh-CN" sz="2000" dirty="0">
                <a:solidFill>
                  <a:schemeClr val="accent2"/>
                </a:solidFill>
                <a:latin typeface="Arial"/>
                <a:ea typeface="微软雅黑"/>
                <a:cs typeface="黑体" panose="02010609060101010101" charset="-122"/>
                <a:sym typeface="Arial"/>
              </a:rPr>
              <a:t>503</a:t>
            </a:r>
          </a:p>
          <a:p>
            <a:pPr>
              <a:lnSpc>
                <a:spcPct val="110000"/>
              </a:lnSpc>
            </a:pPr>
            <a:endParaRPr lang="en-US" altLang="zh-CN" sz="2000" dirty="0">
              <a:solidFill>
                <a:schemeClr val="accent2"/>
              </a:solidFill>
              <a:latin typeface="Arial"/>
              <a:ea typeface="微软雅黑"/>
              <a:cs typeface="黑体" panose="02010609060101010101" charset="-122"/>
              <a:sym typeface="Arial"/>
            </a:endParaRPr>
          </a:p>
          <a:p>
            <a:pPr>
              <a:lnSpc>
                <a:spcPct val="110000"/>
              </a:lnSpc>
            </a:pPr>
            <a:r>
              <a:rPr lang="zh-CN" altLang="en-US" sz="2000" dirty="0">
                <a:solidFill>
                  <a:schemeClr val="accent2"/>
                </a:solidFill>
                <a:latin typeface="Arial"/>
                <a:ea typeface="微软雅黑"/>
                <a:cs typeface="黑体" panose="02010609060101010101" charset="-122"/>
                <a:sym typeface="Arial"/>
              </a:rPr>
              <a:t>由社团全体成员参与选举新的会长、副会长及各方向的负责人</a:t>
            </a:r>
            <a:endParaRPr lang="en-US" altLang="zh-CN" sz="2000" dirty="0">
              <a:solidFill>
                <a:schemeClr val="accent2"/>
              </a:solidFill>
              <a:latin typeface="Arial"/>
              <a:ea typeface="微软雅黑"/>
              <a:cs typeface="黑体" panose="02010609060101010101" charset="-122"/>
              <a:sym typeface="Arial"/>
            </a:endParaRPr>
          </a:p>
          <a:p>
            <a:pPr>
              <a:lnSpc>
                <a:spcPct val="110000"/>
              </a:lnSpc>
            </a:pPr>
            <a:endParaRPr lang="en-US" altLang="zh-CN" sz="2000" dirty="0">
              <a:solidFill>
                <a:schemeClr val="accent2"/>
              </a:solidFill>
              <a:latin typeface="Arial"/>
              <a:ea typeface="微软雅黑"/>
              <a:cs typeface="黑体" panose="02010609060101010101" charset="-122"/>
              <a:sym typeface="Arial"/>
            </a:endParaRPr>
          </a:p>
          <a:p>
            <a:pPr>
              <a:lnSpc>
                <a:spcPct val="110000"/>
              </a:lnSpc>
            </a:pPr>
            <a:endParaRPr lang="en-US" altLang="zh-CN" sz="2000" dirty="0">
              <a:solidFill>
                <a:schemeClr val="accent2"/>
              </a:solidFill>
              <a:latin typeface="Arial"/>
              <a:ea typeface="微软雅黑"/>
              <a:cs typeface="黑体" panose="02010609060101010101" charset="-122"/>
              <a:sym typeface="Arial"/>
            </a:endParaRPr>
          </a:p>
          <a:p>
            <a:pPr>
              <a:lnSpc>
                <a:spcPct val="110000"/>
              </a:lnSpc>
            </a:pPr>
            <a:endParaRPr lang="zh-CN" altLang="en-US" sz="2000" dirty="0">
              <a:solidFill>
                <a:schemeClr val="accent2"/>
              </a:solidFill>
              <a:latin typeface="Arial"/>
              <a:ea typeface="微软雅黑"/>
              <a:cs typeface="黑体" panose="02010609060101010101" charset="-122"/>
              <a:sym typeface="Arial"/>
            </a:endParaRPr>
          </a:p>
        </p:txBody>
      </p:sp>
      <p:pic>
        <p:nvPicPr>
          <p:cNvPr id="3" name="图片 2">
            <a:extLst>
              <a:ext uri="{FF2B5EF4-FFF2-40B4-BE49-F238E27FC236}">
                <a16:creationId xmlns:a16="http://schemas.microsoft.com/office/drawing/2014/main" id="{63B4B8B6-7184-A104-4E50-4436A04E4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0283" y="1614415"/>
            <a:ext cx="5854231" cy="4388957"/>
          </a:xfrm>
          <a:prstGeom prst="rect">
            <a:avLst/>
          </a:prstGeom>
        </p:spPr>
      </p:pic>
    </p:spTree>
    <p:extLst>
      <p:ext uri="{BB962C8B-B14F-4D97-AF65-F5344CB8AC3E}">
        <p14:creationId xmlns:p14="http://schemas.microsoft.com/office/powerpoint/2010/main" val="24768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E52CF2B-606C-CD03-5CD1-B4C44B650ADD}"/>
              </a:ext>
            </a:extLst>
          </p:cNvPr>
          <p:cNvPicPr>
            <a:picLocks noChangeAspect="1"/>
          </p:cNvPicPr>
          <p:nvPr/>
        </p:nvPicPr>
        <p:blipFill>
          <a:blip r:embed="rId3"/>
          <a:stretch>
            <a:fillRect/>
          </a:stretch>
        </p:blipFill>
        <p:spPr>
          <a:xfrm>
            <a:off x="1684334" y="3933565"/>
            <a:ext cx="3635244" cy="2238624"/>
          </a:xfrm>
          <a:prstGeom prst="rect">
            <a:avLst/>
          </a:prstGeom>
        </p:spPr>
      </p:pic>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0" y="924216"/>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2813984" y="2489011"/>
            <a:ext cx="1150550" cy="1150550"/>
            <a:chOff x="4263775" y="1520572"/>
            <a:chExt cx="842482" cy="842482"/>
          </a:xfrm>
        </p:grpSpPr>
        <p:pic>
          <p:nvPicPr>
            <p:cNvPr id="94" name="图片 9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5" name="椭圆 94"/>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97" name="组合 96"/>
          <p:cNvGrpSpPr/>
          <p:nvPr/>
        </p:nvGrpSpPr>
        <p:grpSpPr>
          <a:xfrm>
            <a:off x="8180848" y="3952874"/>
            <a:ext cx="1016694" cy="978838"/>
            <a:chOff x="4263775" y="1520572"/>
            <a:chExt cx="842482" cy="842482"/>
          </a:xfrm>
        </p:grpSpPr>
        <p:pic>
          <p:nvPicPr>
            <p:cNvPr id="99" name="图片 9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00" name="椭圆 99"/>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14" name="文本框 113"/>
          <p:cNvSpPr txBox="1"/>
          <p:nvPr/>
        </p:nvSpPr>
        <p:spPr>
          <a:xfrm>
            <a:off x="2962372" y="2760431"/>
            <a:ext cx="880408" cy="523220"/>
          </a:xfrm>
          <a:prstGeom prst="rect">
            <a:avLst/>
          </a:prstGeom>
          <a:noFill/>
        </p:spPr>
        <p:txBody>
          <a:bodyPr wrap="square">
            <a:spAutoFit/>
          </a:bodyPr>
          <a:lstStyle/>
          <a:p>
            <a:pPr algn="ctr"/>
            <a:r>
              <a:rPr lang="en-US" altLang="zh-CN" sz="28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rPr>
              <a:t>01</a:t>
            </a:r>
            <a:endParaRPr lang="zh-CN" altLang="en-US" sz="28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endParaRPr>
          </a:p>
        </p:txBody>
      </p:sp>
      <p:sp>
        <p:nvSpPr>
          <p:cNvPr id="116" name="文本框 115"/>
          <p:cNvSpPr txBox="1"/>
          <p:nvPr/>
        </p:nvSpPr>
        <p:spPr>
          <a:xfrm>
            <a:off x="8248991" y="4180683"/>
            <a:ext cx="880408" cy="523220"/>
          </a:xfrm>
          <a:prstGeom prst="rect">
            <a:avLst/>
          </a:prstGeom>
          <a:noFill/>
        </p:spPr>
        <p:txBody>
          <a:bodyPr wrap="square">
            <a:spAutoFit/>
          </a:bodyPr>
          <a:lstStyle/>
          <a:p>
            <a:pPr algn="ctr"/>
            <a:r>
              <a:rPr lang="en-US" altLang="zh-CN" sz="28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rPr>
              <a:t>02</a:t>
            </a:r>
            <a:endParaRPr lang="zh-CN" altLang="en-US" sz="28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endParaRPr>
          </a:p>
        </p:txBody>
      </p:sp>
      <p:cxnSp>
        <p:nvCxnSpPr>
          <p:cNvPr id="141" name="直接连接符 140"/>
          <p:cNvCxnSpPr/>
          <p:nvPr/>
        </p:nvCxnSpPr>
        <p:spPr>
          <a:xfrm>
            <a:off x="8336495" y="5638721"/>
            <a:ext cx="929189" cy="0"/>
          </a:xfrm>
          <a:prstGeom prst="line">
            <a:avLst/>
          </a:prstGeom>
          <a:ln>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7854736" y="5131590"/>
            <a:ext cx="1762628" cy="36417"/>
          </a:xfrm>
          <a:prstGeom prst="rect">
            <a:avLst/>
          </a:prstGeom>
          <a:noFill/>
        </p:spPr>
        <p:txBody>
          <a:bodyPr wrap="square">
            <a:spAutoFit/>
          </a:bodyPr>
          <a:lstStyle/>
          <a:p>
            <a:pPr algn="ctr"/>
            <a:r>
              <a:rPr lang="zh-CN" altLang="en-US" sz="2000" dirty="0">
                <a:solidFill>
                  <a:schemeClr val="accent1"/>
                </a:solidFill>
                <a:effectLst/>
                <a:latin typeface="Arial"/>
                <a:ea typeface="微软雅黑"/>
                <a:cs typeface="黑体" panose="02010609060101010101" charset="-122"/>
                <a:sym typeface="Arial"/>
              </a:rPr>
              <a:t>知识分享会</a:t>
            </a:r>
          </a:p>
        </p:txBody>
      </p:sp>
      <p:sp>
        <p:nvSpPr>
          <p:cNvPr id="118" name="文本框 117"/>
          <p:cNvSpPr txBox="1"/>
          <p:nvPr>
            <p:custDataLst>
              <p:tags r:id="rId1"/>
            </p:custDataLst>
          </p:nvPr>
        </p:nvSpPr>
        <p:spPr>
          <a:xfrm>
            <a:off x="834973" y="108171"/>
            <a:ext cx="4439998"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日常活动</a:t>
            </a:r>
          </a:p>
        </p:txBody>
      </p:sp>
      <p:pic>
        <p:nvPicPr>
          <p:cNvPr id="2" name="图片 1">
            <a:extLst>
              <a:ext uri="{FF2B5EF4-FFF2-40B4-BE49-F238E27FC236}">
                <a16:creationId xmlns:a16="http://schemas.microsoft.com/office/drawing/2014/main" id="{FFED9C52-7637-5691-CFEE-06F497E40E96}"/>
              </a:ext>
            </a:extLst>
          </p:cNvPr>
          <p:cNvPicPr>
            <a:picLocks noChangeAspect="1"/>
          </p:cNvPicPr>
          <p:nvPr/>
        </p:nvPicPr>
        <p:blipFill rotWithShape="1">
          <a:blip r:embed="rId6"/>
          <a:srcRect l="-550" t="15334" r="550" b="36661"/>
          <a:stretch/>
        </p:blipFill>
        <p:spPr>
          <a:xfrm>
            <a:off x="7006611" y="1617113"/>
            <a:ext cx="3299044" cy="211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组合 4">
            <a:extLst>
              <a:ext uri="{FF2B5EF4-FFF2-40B4-BE49-F238E27FC236}">
                <a16:creationId xmlns:a16="http://schemas.microsoft.com/office/drawing/2014/main" id="{9C595162-26CF-1594-99DF-4006F7219470}"/>
              </a:ext>
            </a:extLst>
          </p:cNvPr>
          <p:cNvGrpSpPr/>
          <p:nvPr/>
        </p:nvGrpSpPr>
        <p:grpSpPr>
          <a:xfrm>
            <a:off x="2059631" y="1592845"/>
            <a:ext cx="2935838" cy="488310"/>
            <a:chOff x="796121" y="3549775"/>
            <a:chExt cx="2935838" cy="488310"/>
          </a:xfrm>
        </p:grpSpPr>
        <p:sp>
          <p:nvSpPr>
            <p:cNvPr id="6" name="文本框 5">
              <a:extLst>
                <a:ext uri="{FF2B5EF4-FFF2-40B4-BE49-F238E27FC236}">
                  <a16:creationId xmlns:a16="http://schemas.microsoft.com/office/drawing/2014/main" id="{99C7DA08-1EA9-C71D-2A6C-8021982549E9}"/>
                </a:ext>
              </a:extLst>
            </p:cNvPr>
            <p:cNvSpPr txBox="1"/>
            <p:nvPr/>
          </p:nvSpPr>
          <p:spPr>
            <a:xfrm>
              <a:off x="796121" y="3549775"/>
              <a:ext cx="2935838" cy="400110"/>
            </a:xfrm>
            <a:prstGeom prst="rect">
              <a:avLst/>
            </a:prstGeom>
            <a:noFill/>
          </p:spPr>
          <p:txBody>
            <a:bodyPr wrap="square">
              <a:spAutoFit/>
            </a:bodyPr>
            <a:lstStyle/>
            <a:p>
              <a:pPr algn="ctr"/>
              <a:r>
                <a:rPr lang="zh-CN" altLang="en-US" sz="2000" dirty="0">
                  <a:solidFill>
                    <a:schemeClr val="accent1"/>
                  </a:solidFill>
                  <a:effectLst/>
                  <a:latin typeface="Arial"/>
                  <a:ea typeface="微软雅黑"/>
                  <a:cs typeface="黑体" panose="02010609060101010101" charset="-122"/>
                  <a:sym typeface="Arial"/>
                </a:rPr>
                <a:t>赛后战队总结例会</a:t>
              </a:r>
            </a:p>
          </p:txBody>
        </p:sp>
        <p:cxnSp>
          <p:nvCxnSpPr>
            <p:cNvPr id="8" name="直接连接符 7">
              <a:extLst>
                <a:ext uri="{FF2B5EF4-FFF2-40B4-BE49-F238E27FC236}">
                  <a16:creationId xmlns:a16="http://schemas.microsoft.com/office/drawing/2014/main" id="{5319B29C-7B9B-A2B4-8922-73DCD2FD8488}"/>
                </a:ext>
              </a:extLst>
            </p:cNvPr>
            <p:cNvCxnSpPr/>
            <p:nvPr/>
          </p:nvCxnSpPr>
          <p:spPr>
            <a:xfrm>
              <a:off x="1761772" y="4038085"/>
              <a:ext cx="929189" cy="0"/>
            </a:xfrm>
            <a:prstGeom prst="line">
              <a:avLst/>
            </a:prstGeom>
            <a:ln>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par>
                                <p:cTn id="25" presetID="10"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fade">
                                      <p:cBhvr>
                                        <p:cTn id="30" dur="500"/>
                                        <p:tgtEl>
                                          <p:spTgt spid="143"/>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P spid="14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6932067" y="4010749"/>
            <a:ext cx="5975684" cy="1651707"/>
            <a:chOff x="6546132" y="1000874"/>
            <a:chExt cx="6209360" cy="1716296"/>
          </a:xfrm>
        </p:grpSpPr>
        <p:grpSp>
          <p:nvGrpSpPr>
            <p:cNvPr id="130" name="组合 129"/>
            <p:cNvGrpSpPr/>
            <p:nvPr/>
          </p:nvGrpSpPr>
          <p:grpSpPr>
            <a:xfrm>
              <a:off x="6546132" y="1000874"/>
              <a:ext cx="2423694" cy="1716296"/>
              <a:chOff x="1113921" y="2569073"/>
              <a:chExt cx="2423694" cy="1615797"/>
            </a:xfrm>
          </p:grpSpPr>
          <p:grpSp>
            <p:nvGrpSpPr>
              <p:cNvPr id="135" name="组合 134"/>
              <p:cNvGrpSpPr/>
              <p:nvPr/>
            </p:nvGrpSpPr>
            <p:grpSpPr>
              <a:xfrm>
                <a:off x="1113921" y="2569073"/>
                <a:ext cx="2423694" cy="1615797"/>
                <a:chOff x="894721" y="1844629"/>
                <a:chExt cx="2441438" cy="1627626"/>
              </a:xfrm>
            </p:grpSpPr>
            <p:graphicFrame>
              <p:nvGraphicFramePr>
                <p:cNvPr id="137" name="图表 136"/>
                <p:cNvGraphicFramePr/>
                <p:nvPr/>
              </p:nvGraphicFramePr>
              <p:xfrm>
                <a:off x="894721" y="1844629"/>
                <a:ext cx="2441438" cy="1627626"/>
              </p:xfrm>
              <a:graphic>
                <a:graphicData uri="http://schemas.openxmlformats.org/drawingml/2006/chart">
                  <c:chart xmlns:c="http://schemas.openxmlformats.org/drawingml/2006/chart" xmlns:r="http://schemas.openxmlformats.org/officeDocument/2006/relationships" r:id="rId6"/>
                </a:graphicData>
              </a:graphic>
            </p:graphicFrame>
            <p:sp>
              <p:nvSpPr>
                <p:cNvPr id="138" name="文本框 137"/>
                <p:cNvSpPr txBox="1"/>
                <p:nvPr>
                  <p:custDataLst>
                    <p:tags r:id="rId3"/>
                  </p:custDataLst>
                </p:nvPr>
              </p:nvSpPr>
              <p:spPr>
                <a:xfrm>
                  <a:off x="1682053" y="2498609"/>
                  <a:ext cx="866775" cy="363947"/>
                </a:xfrm>
                <a:prstGeom prst="rect">
                  <a:avLst/>
                </a:prstGeom>
                <a:noFill/>
              </p:spPr>
              <p:txBody>
                <a:bodyPr vert="horz" wrap="square" rtlCol="0">
                  <a:spAutoFit/>
                </a:bodyPr>
                <a:lstStyle/>
                <a:p>
                  <a:pPr algn="ctr"/>
                  <a:r>
                    <a:rPr kumimoji="0" lang="en-US" altLang="zh-CN" i="1" u="none" strike="noStrike" kern="1200" cap="none" spc="0" normalizeH="0" baseline="0" noProof="0" dirty="0">
                      <a:ln>
                        <a:noFill/>
                      </a:ln>
                      <a:solidFill>
                        <a:schemeClr val="bg1"/>
                      </a:solidFill>
                      <a:effectLst/>
                      <a:uLnTx/>
                      <a:uFillTx/>
                      <a:latin typeface="Arial"/>
                      <a:ea typeface="微软雅黑"/>
                      <a:cs typeface="黑体" panose="02010609060101010101" charset="-122"/>
                      <a:sym typeface="Arial"/>
                    </a:rPr>
                    <a:t>2</a:t>
                  </a:r>
                  <a:endParaRPr lang="zh-CN" altLang="en-US" sz="2800" i="1" dirty="0">
                    <a:solidFill>
                      <a:schemeClr val="bg1"/>
                    </a:solidFill>
                    <a:latin typeface="Arial"/>
                    <a:ea typeface="微软雅黑"/>
                    <a:cs typeface="黑体" panose="02010609060101010101" charset="-122"/>
                    <a:sym typeface="Arial"/>
                  </a:endParaRPr>
                </a:p>
              </p:txBody>
            </p:sp>
          </p:grpSp>
          <p:sp>
            <p:nvSpPr>
              <p:cNvPr id="136" name="椭圆 135"/>
              <p:cNvSpPr/>
              <p:nvPr/>
            </p:nvSpPr>
            <p:spPr>
              <a:xfrm>
                <a:off x="1755447" y="2840851"/>
                <a:ext cx="1157388" cy="115738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131" name="组合 130"/>
            <p:cNvGrpSpPr/>
            <p:nvPr/>
          </p:nvGrpSpPr>
          <p:grpSpPr>
            <a:xfrm>
              <a:off x="8650055" y="1322710"/>
              <a:ext cx="4105437" cy="1151650"/>
              <a:chOff x="1322752" y="1637751"/>
              <a:chExt cx="4105437" cy="1151650"/>
            </a:xfrm>
          </p:grpSpPr>
          <p:sp>
            <p:nvSpPr>
              <p:cNvPr id="132" name="矩形 131"/>
              <p:cNvSpPr/>
              <p:nvPr/>
            </p:nvSpPr>
            <p:spPr>
              <a:xfrm>
                <a:off x="1322752" y="2220468"/>
                <a:ext cx="2626992" cy="568933"/>
              </a:xfrm>
              <a:prstGeom prst="rect">
                <a:avLst/>
              </a:prstGeom>
            </p:spPr>
            <p:txBody>
              <a:bodyPr wrap="square">
                <a:spAutoFit/>
              </a:bodyPr>
              <a:lstStyle/>
              <a:p>
                <a:pPr>
                  <a:lnSpc>
                    <a:spcPct val="130000"/>
                  </a:lnSpc>
                </a:pPr>
                <a:r>
                  <a:rPr lang="zh-CN" altLang="en-US" sz="1200" dirty="0">
                    <a:solidFill>
                      <a:schemeClr val="bg1">
                        <a:lumMod val="95000"/>
                      </a:schemeClr>
                    </a:solidFill>
                    <a:latin typeface="Arial"/>
                    <a:ea typeface="微软雅黑"/>
                    <a:cs typeface="黑体" panose="02010609060101010101" charset="-122"/>
                    <a:sym typeface="Arial"/>
                  </a:rPr>
                  <a:t>每位成员在博客分享不同方向的专业知识</a:t>
                </a:r>
              </a:p>
            </p:txBody>
          </p:sp>
          <p:sp>
            <p:nvSpPr>
              <p:cNvPr id="133" name="矩形 132"/>
              <p:cNvSpPr/>
              <p:nvPr/>
            </p:nvSpPr>
            <p:spPr>
              <a:xfrm>
                <a:off x="1322752" y="1637751"/>
                <a:ext cx="4105437" cy="390037"/>
              </a:xfrm>
              <a:prstGeom prst="rect">
                <a:avLst/>
              </a:prstGeom>
            </p:spPr>
            <p:txBody>
              <a:bodyPr wrap="square">
                <a:spAutoFit/>
              </a:bodyPr>
              <a:lstStyle/>
              <a:p>
                <a:pPr>
                  <a:lnSpc>
                    <a:spcPct val="110000"/>
                  </a:lnSpc>
                </a:pPr>
                <a:r>
                  <a:rPr lang="zh-CN" altLang="en-US" dirty="0">
                    <a:solidFill>
                      <a:schemeClr val="bg1"/>
                    </a:solidFill>
                    <a:latin typeface="Arial"/>
                    <a:ea typeface="微软雅黑"/>
                    <a:cs typeface="黑体" panose="02010609060101010101" charset="-122"/>
                    <a:sym typeface="Arial"/>
                  </a:rPr>
                  <a:t>社团成员个人博客分享</a:t>
                </a:r>
              </a:p>
            </p:txBody>
          </p:sp>
          <p:cxnSp>
            <p:nvCxnSpPr>
              <p:cNvPr id="134" name="直接连接符 133"/>
              <p:cNvCxnSpPr/>
              <p:nvPr/>
            </p:nvCxnSpPr>
            <p:spPr>
              <a:xfrm>
                <a:off x="1397044" y="2080323"/>
                <a:ext cx="2431008" cy="0"/>
              </a:xfrm>
              <a:prstGeom prst="line">
                <a:avLst/>
              </a:prstGeom>
              <a:ln>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139" name="组合 138"/>
          <p:cNvGrpSpPr/>
          <p:nvPr/>
        </p:nvGrpSpPr>
        <p:grpSpPr>
          <a:xfrm>
            <a:off x="6932067" y="1828810"/>
            <a:ext cx="5522837" cy="1651707"/>
            <a:chOff x="6546132" y="1000874"/>
            <a:chExt cx="5738805" cy="1716296"/>
          </a:xfrm>
        </p:grpSpPr>
        <p:grpSp>
          <p:nvGrpSpPr>
            <p:cNvPr id="140" name="组合 139"/>
            <p:cNvGrpSpPr/>
            <p:nvPr/>
          </p:nvGrpSpPr>
          <p:grpSpPr>
            <a:xfrm>
              <a:off x="6546132" y="1000874"/>
              <a:ext cx="2423694" cy="1716296"/>
              <a:chOff x="1113921" y="2569073"/>
              <a:chExt cx="2423694" cy="1615797"/>
            </a:xfrm>
          </p:grpSpPr>
          <p:grpSp>
            <p:nvGrpSpPr>
              <p:cNvPr id="145" name="组合 144"/>
              <p:cNvGrpSpPr/>
              <p:nvPr/>
            </p:nvGrpSpPr>
            <p:grpSpPr>
              <a:xfrm>
                <a:off x="1113921" y="2569073"/>
                <a:ext cx="2423694" cy="1615797"/>
                <a:chOff x="894721" y="1844629"/>
                <a:chExt cx="2441438" cy="1627626"/>
              </a:xfrm>
            </p:grpSpPr>
            <p:graphicFrame>
              <p:nvGraphicFramePr>
                <p:cNvPr id="147" name="图表 146"/>
                <p:cNvGraphicFramePr/>
                <p:nvPr/>
              </p:nvGraphicFramePr>
              <p:xfrm>
                <a:off x="894721" y="1844629"/>
                <a:ext cx="2441438" cy="1627626"/>
              </p:xfrm>
              <a:graphic>
                <a:graphicData uri="http://schemas.openxmlformats.org/drawingml/2006/chart">
                  <c:chart xmlns:c="http://schemas.openxmlformats.org/drawingml/2006/chart" xmlns:r="http://schemas.openxmlformats.org/officeDocument/2006/relationships" r:id="rId7"/>
                </a:graphicData>
              </a:graphic>
            </p:graphicFrame>
            <p:sp>
              <p:nvSpPr>
                <p:cNvPr id="148" name="文本框 147"/>
                <p:cNvSpPr txBox="1"/>
                <p:nvPr>
                  <p:custDataLst>
                    <p:tags r:id="rId2"/>
                  </p:custDataLst>
                </p:nvPr>
              </p:nvSpPr>
              <p:spPr>
                <a:xfrm>
                  <a:off x="1682053" y="2498609"/>
                  <a:ext cx="866775" cy="363947"/>
                </a:xfrm>
                <a:prstGeom prst="rect">
                  <a:avLst/>
                </a:prstGeom>
                <a:noFill/>
              </p:spPr>
              <p:txBody>
                <a:bodyPr vert="horz" wrap="square" rtlCol="0">
                  <a:spAutoFit/>
                </a:bodyPr>
                <a:lstStyle/>
                <a:p>
                  <a:pPr algn="ctr"/>
                  <a:r>
                    <a:rPr kumimoji="0" lang="en-US" altLang="zh-CN" i="1" u="none" strike="noStrike" kern="1200" cap="none" spc="0" normalizeH="0" baseline="0" noProof="0" dirty="0">
                      <a:ln>
                        <a:noFill/>
                      </a:ln>
                      <a:solidFill>
                        <a:schemeClr val="bg1"/>
                      </a:solidFill>
                      <a:effectLst/>
                      <a:uLnTx/>
                      <a:uFillTx/>
                      <a:latin typeface="Arial"/>
                      <a:ea typeface="微软雅黑"/>
                      <a:cs typeface="黑体" panose="02010609060101010101" charset="-122"/>
                      <a:sym typeface="Arial"/>
                    </a:rPr>
                    <a:t>1</a:t>
                  </a:r>
                  <a:endParaRPr lang="zh-CN" altLang="en-US" sz="2800" i="1" dirty="0">
                    <a:solidFill>
                      <a:schemeClr val="bg1"/>
                    </a:solidFill>
                    <a:latin typeface="Arial"/>
                    <a:ea typeface="微软雅黑"/>
                    <a:cs typeface="黑体" panose="02010609060101010101" charset="-122"/>
                    <a:sym typeface="Arial"/>
                  </a:endParaRPr>
                </a:p>
              </p:txBody>
            </p:sp>
          </p:grpSp>
          <p:sp>
            <p:nvSpPr>
              <p:cNvPr id="146" name="椭圆 145"/>
              <p:cNvSpPr/>
              <p:nvPr/>
            </p:nvSpPr>
            <p:spPr>
              <a:xfrm>
                <a:off x="1755447" y="2840851"/>
                <a:ext cx="1157388" cy="115738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141" name="组合 140"/>
            <p:cNvGrpSpPr/>
            <p:nvPr/>
          </p:nvGrpSpPr>
          <p:grpSpPr>
            <a:xfrm>
              <a:off x="8650054" y="1322710"/>
              <a:ext cx="3634883" cy="1152915"/>
              <a:chOff x="1322751" y="1637751"/>
              <a:chExt cx="3634883" cy="1152915"/>
            </a:xfrm>
          </p:grpSpPr>
          <p:sp>
            <p:nvSpPr>
              <p:cNvPr id="142" name="矩形 141"/>
              <p:cNvSpPr/>
              <p:nvPr/>
            </p:nvSpPr>
            <p:spPr>
              <a:xfrm>
                <a:off x="1322752" y="2220468"/>
                <a:ext cx="3119084" cy="570198"/>
              </a:xfrm>
              <a:prstGeom prst="rect">
                <a:avLst/>
              </a:prstGeom>
            </p:spPr>
            <p:txBody>
              <a:bodyPr wrap="square">
                <a:spAutoFit/>
              </a:bodyPr>
              <a:lstStyle/>
              <a:p>
                <a:pPr>
                  <a:lnSpc>
                    <a:spcPct val="130000"/>
                  </a:lnSpc>
                </a:pPr>
                <a:r>
                  <a:rPr lang="zh-CN" altLang="en-US" sz="1200" dirty="0">
                    <a:solidFill>
                      <a:schemeClr val="bg1">
                        <a:lumMod val="95000"/>
                      </a:schemeClr>
                    </a:solidFill>
                    <a:latin typeface="Arial"/>
                    <a:ea typeface="微软雅黑"/>
                    <a:cs typeface="黑体" panose="02010609060101010101" charset="-122"/>
                    <a:sym typeface="Arial"/>
                  </a:rPr>
                  <a:t>包括但不限于网络安全法律条文、如何保护个人网络安全及专业知识分享</a:t>
                </a:r>
              </a:p>
            </p:txBody>
          </p:sp>
          <p:sp>
            <p:nvSpPr>
              <p:cNvPr id="143" name="矩形 142"/>
              <p:cNvSpPr/>
              <p:nvPr/>
            </p:nvSpPr>
            <p:spPr>
              <a:xfrm>
                <a:off x="1322751" y="1637751"/>
                <a:ext cx="3634883" cy="390037"/>
              </a:xfrm>
              <a:prstGeom prst="rect">
                <a:avLst/>
              </a:prstGeom>
            </p:spPr>
            <p:txBody>
              <a:bodyPr wrap="square">
                <a:spAutoFit/>
              </a:bodyPr>
              <a:lstStyle/>
              <a:p>
                <a:pPr>
                  <a:lnSpc>
                    <a:spcPct val="110000"/>
                  </a:lnSpc>
                </a:pPr>
                <a:r>
                  <a:rPr lang="zh-CN" altLang="en-US" dirty="0">
                    <a:solidFill>
                      <a:schemeClr val="bg1"/>
                    </a:solidFill>
                    <a:latin typeface="Arial"/>
                    <a:ea typeface="微软雅黑"/>
                    <a:cs typeface="黑体" panose="02010609060101010101" charset="-122"/>
                    <a:sym typeface="Arial"/>
                  </a:rPr>
                  <a:t>公众号定期更新网络安全知识</a:t>
                </a:r>
              </a:p>
            </p:txBody>
          </p:sp>
          <p:cxnSp>
            <p:nvCxnSpPr>
              <p:cNvPr id="144" name="直接连接符 143"/>
              <p:cNvCxnSpPr/>
              <p:nvPr/>
            </p:nvCxnSpPr>
            <p:spPr>
              <a:xfrm>
                <a:off x="1397044" y="2080323"/>
                <a:ext cx="2431008" cy="0"/>
              </a:xfrm>
              <a:prstGeom prst="line">
                <a:avLst/>
              </a:prstGeom>
              <a:ln>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168" name="图形 111"/>
          <p:cNvSpPr/>
          <p:nvPr/>
        </p:nvSpPr>
        <p:spPr>
          <a:xfrm flipV="1">
            <a:off x="1326016" y="5264944"/>
            <a:ext cx="247935" cy="248480"/>
          </a:xfrm>
          <a:custGeom>
            <a:avLst/>
            <a:gdLst>
              <a:gd name="connsiteX0" fmla="*/ 42499 w 318613"/>
              <a:gd name="connsiteY0" fmla="*/ 115736 h 319313"/>
              <a:gd name="connsiteX1" fmla="*/ 42499 w 318613"/>
              <a:gd name="connsiteY1" fmla="*/ 115736 h 319313"/>
              <a:gd name="connsiteX2" fmla="*/ 32670 w 318613"/>
              <a:gd name="connsiteY2" fmla="*/ 91827 h 319313"/>
              <a:gd name="connsiteX3" fmla="*/ 38065 w 318613"/>
              <a:gd name="connsiteY3" fmla="*/ 59948 h 319313"/>
              <a:gd name="connsiteX4" fmla="*/ 36207 w 318613"/>
              <a:gd name="connsiteY4" fmla="*/ 44542 h 319313"/>
              <a:gd name="connsiteX5" fmla="*/ 25762 w 318613"/>
              <a:gd name="connsiteY5" fmla="*/ 34098 h 319313"/>
              <a:gd name="connsiteX6" fmla="*/ 25580 w 318613"/>
              <a:gd name="connsiteY6" fmla="*/ 34098 h 319313"/>
              <a:gd name="connsiteX7" fmla="*/ 34438 w 318613"/>
              <a:gd name="connsiteY7" fmla="*/ 25331 h 319313"/>
              <a:gd name="connsiteX8" fmla="*/ 44439 w 318613"/>
              <a:gd name="connsiteY8" fmla="*/ 35513 h 319313"/>
              <a:gd name="connsiteX9" fmla="*/ 59581 w 318613"/>
              <a:gd name="connsiteY9" fmla="*/ 38079 h 319313"/>
              <a:gd name="connsiteX10" fmla="*/ 92167 w 318613"/>
              <a:gd name="connsiteY10" fmla="*/ 32330 h 319313"/>
              <a:gd name="connsiteX11" fmla="*/ 115895 w 318613"/>
              <a:gd name="connsiteY11" fmla="*/ 42240 h 319313"/>
              <a:gd name="connsiteX12" fmla="*/ 42499 w 318613"/>
              <a:gd name="connsiteY12" fmla="*/ 115736 h 319313"/>
              <a:gd name="connsiteX13" fmla="*/ 239767 w 318613"/>
              <a:gd name="connsiteY13" fmla="*/ 291932 h 319313"/>
              <a:gd name="connsiteX14" fmla="*/ 239767 w 318613"/>
              <a:gd name="connsiteY14" fmla="*/ 291932 h 319313"/>
              <a:gd name="connsiteX15" fmla="*/ 203200 w 318613"/>
              <a:gd name="connsiteY15" fmla="*/ 277234 h 319313"/>
              <a:gd name="connsiteX16" fmla="*/ 202846 w 318613"/>
              <a:gd name="connsiteY16" fmla="*/ 276527 h 319313"/>
              <a:gd name="connsiteX17" fmla="*/ 187795 w 318613"/>
              <a:gd name="connsiteY17" fmla="*/ 261477 h 319313"/>
              <a:gd name="connsiteX18" fmla="*/ 261998 w 318613"/>
              <a:gd name="connsiteY18" fmla="*/ 187273 h 319313"/>
              <a:gd name="connsiteX19" fmla="*/ 276867 w 318613"/>
              <a:gd name="connsiteY19" fmla="*/ 202334 h 319313"/>
              <a:gd name="connsiteX20" fmla="*/ 292099 w 318613"/>
              <a:gd name="connsiteY20" fmla="*/ 239516 h 319313"/>
              <a:gd name="connsiteX21" fmla="*/ 239767 w 318613"/>
              <a:gd name="connsiteY21" fmla="*/ 291932 h 319313"/>
              <a:gd name="connsiteX22" fmla="*/ 190633 w 318613"/>
              <a:gd name="connsiteY22" fmla="*/ 299285 h 319313"/>
              <a:gd name="connsiteX23" fmla="*/ 190633 w 318613"/>
              <a:gd name="connsiteY23" fmla="*/ 299285 h 319313"/>
              <a:gd name="connsiteX24" fmla="*/ 239767 w 318613"/>
              <a:gd name="connsiteY24" fmla="*/ 316730 h 319313"/>
              <a:gd name="connsiteX25" fmla="*/ 317242 w 318613"/>
              <a:gd name="connsiteY25" fmla="*/ 239516 h 319313"/>
              <a:gd name="connsiteX26" fmla="*/ 294574 w 318613"/>
              <a:gd name="connsiteY26" fmla="*/ 184708 h 319313"/>
              <a:gd name="connsiteX27" fmla="*/ 139269 w 318613"/>
              <a:gd name="connsiteY27" fmla="*/ 29583 h 319313"/>
              <a:gd name="connsiteX28" fmla="*/ 95885 w 318613"/>
              <a:gd name="connsiteY28" fmla="*/ 7805 h 319313"/>
              <a:gd name="connsiteX29" fmla="*/ 56398 w 318613"/>
              <a:gd name="connsiteY29" fmla="*/ 12229 h 319313"/>
              <a:gd name="connsiteX30" fmla="*/ 51974 w 318613"/>
              <a:gd name="connsiteY30" fmla="*/ 7805 h 319313"/>
              <a:gd name="connsiteX31" fmla="*/ 51974 w 318613"/>
              <a:gd name="connsiteY31" fmla="*/ 7805 h 319313"/>
              <a:gd name="connsiteX32" fmla="*/ 51974 w 318613"/>
              <a:gd name="connsiteY32" fmla="*/ 7805 h 319313"/>
              <a:gd name="connsiteX33" fmla="*/ 1146 w 318613"/>
              <a:gd name="connsiteY33" fmla="*/ 18249 h 319313"/>
              <a:gd name="connsiteX34" fmla="*/ 8054 w 318613"/>
              <a:gd name="connsiteY34" fmla="*/ 51806 h 319313"/>
              <a:gd name="connsiteX35" fmla="*/ 12388 w 318613"/>
              <a:gd name="connsiteY35" fmla="*/ 56230 h 319313"/>
              <a:gd name="connsiteX36" fmla="*/ 8054 w 318613"/>
              <a:gd name="connsiteY36" fmla="*/ 95544 h 319313"/>
              <a:gd name="connsiteX37" fmla="*/ 29742 w 318613"/>
              <a:gd name="connsiteY37" fmla="*/ 138929 h 319313"/>
              <a:gd name="connsiteX38" fmla="*/ 179826 w 318613"/>
              <a:gd name="connsiteY38" fmla="*/ 288922 h 319313"/>
              <a:gd name="connsiteX39" fmla="*/ 168845 w 318613"/>
              <a:gd name="connsiteY39" fmla="*/ 299729 h 319313"/>
              <a:gd name="connsiteX40" fmla="*/ 84642 w 318613"/>
              <a:gd name="connsiteY40" fmla="*/ 215698 h 319313"/>
              <a:gd name="connsiteX41" fmla="*/ 74106 w 318613"/>
              <a:gd name="connsiteY41" fmla="*/ 215698 h 319313"/>
              <a:gd name="connsiteX42" fmla="*/ 74106 w 318613"/>
              <a:gd name="connsiteY42" fmla="*/ 226325 h 319313"/>
              <a:gd name="connsiteX43" fmla="*/ 163441 w 318613"/>
              <a:gd name="connsiteY43" fmla="*/ 315749 h 319313"/>
              <a:gd name="connsiteX44" fmla="*/ 174158 w 318613"/>
              <a:gd name="connsiteY44" fmla="*/ 315749 h 319313"/>
              <a:gd name="connsiteX45" fmla="*/ 190633 w 318613"/>
              <a:gd name="connsiteY45" fmla="*/ 299285 h 319313"/>
              <a:gd name="connsiteX46" fmla="*/ 222684 w 318613"/>
              <a:gd name="connsiteY46" fmla="*/ 148231 h 319313"/>
              <a:gd name="connsiteX47" fmla="*/ 222684 w 318613"/>
              <a:gd name="connsiteY47" fmla="*/ 148231 h 319313"/>
              <a:gd name="connsiteX48" fmla="*/ 148480 w 318613"/>
              <a:gd name="connsiteY48" fmla="*/ 222343 h 319313"/>
              <a:gd name="connsiteX49" fmla="*/ 52763 w 318613"/>
              <a:gd name="connsiteY49" fmla="*/ 126625 h 319313"/>
              <a:gd name="connsiteX50" fmla="*/ 126794 w 318613"/>
              <a:gd name="connsiteY50" fmla="*/ 52423 h 319313"/>
              <a:gd name="connsiteX51" fmla="*/ 222684 w 318613"/>
              <a:gd name="connsiteY51" fmla="*/ 148231 h 319313"/>
              <a:gd name="connsiteX52" fmla="*/ 159017 w 318613"/>
              <a:gd name="connsiteY52" fmla="*/ 232880 h 319313"/>
              <a:gd name="connsiteX53" fmla="*/ 233219 w 318613"/>
              <a:gd name="connsiteY53" fmla="*/ 158767 h 319313"/>
              <a:gd name="connsiteX54" fmla="*/ 251372 w 318613"/>
              <a:gd name="connsiteY54" fmla="*/ 176829 h 319313"/>
              <a:gd name="connsiteX55" fmla="*/ 177169 w 318613"/>
              <a:gd name="connsiteY55" fmla="*/ 250850 h 319313"/>
              <a:gd name="connsiteX56" fmla="*/ 159017 w 318613"/>
              <a:gd name="connsiteY56" fmla="*/ 232880 h 319313"/>
              <a:gd name="connsiteX57" fmla="*/ 159017 w 318613"/>
              <a:gd name="connsiteY57" fmla="*/ 232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8613" h="319313">
                <a:moveTo>
                  <a:pt x="42499" y="115736"/>
                </a:moveTo>
                <a:lnTo>
                  <a:pt x="42499" y="115736"/>
                </a:lnTo>
                <a:cubicBezTo>
                  <a:pt x="37267" y="108474"/>
                  <a:pt x="33903" y="100331"/>
                  <a:pt x="32670" y="91827"/>
                </a:cubicBezTo>
                <a:cubicBezTo>
                  <a:pt x="31166" y="81028"/>
                  <a:pt x="33024" y="69777"/>
                  <a:pt x="38065" y="59948"/>
                </a:cubicBezTo>
                <a:cubicBezTo>
                  <a:pt x="40994" y="55080"/>
                  <a:pt x="40287" y="48705"/>
                  <a:pt x="36207" y="44542"/>
                </a:cubicBezTo>
                <a:lnTo>
                  <a:pt x="25762" y="34098"/>
                </a:lnTo>
                <a:lnTo>
                  <a:pt x="25580" y="34098"/>
                </a:lnTo>
                <a:cubicBezTo>
                  <a:pt x="20095" y="28431"/>
                  <a:pt x="28772" y="19754"/>
                  <a:pt x="34438" y="25331"/>
                </a:cubicBezTo>
                <a:lnTo>
                  <a:pt x="44439" y="35513"/>
                </a:lnTo>
                <a:cubicBezTo>
                  <a:pt x="48248" y="39674"/>
                  <a:pt x="54449" y="40825"/>
                  <a:pt x="59581" y="38079"/>
                </a:cubicBezTo>
                <a:cubicBezTo>
                  <a:pt x="69682" y="32684"/>
                  <a:pt x="81187" y="30825"/>
                  <a:pt x="92167" y="32330"/>
                </a:cubicBezTo>
                <a:cubicBezTo>
                  <a:pt x="100671" y="33653"/>
                  <a:pt x="108813" y="36927"/>
                  <a:pt x="115895" y="42240"/>
                </a:cubicBezTo>
                <a:lnTo>
                  <a:pt x="42499" y="115736"/>
                </a:lnTo>
                <a:close/>
                <a:moveTo>
                  <a:pt x="239767" y="291932"/>
                </a:moveTo>
                <a:lnTo>
                  <a:pt x="239767" y="291932"/>
                </a:lnTo>
                <a:cubicBezTo>
                  <a:pt x="226574" y="291932"/>
                  <a:pt x="213301" y="286981"/>
                  <a:pt x="203200" y="277234"/>
                </a:cubicBezTo>
                <a:lnTo>
                  <a:pt x="202846" y="276527"/>
                </a:lnTo>
                <a:lnTo>
                  <a:pt x="187795" y="261477"/>
                </a:lnTo>
                <a:lnTo>
                  <a:pt x="261998" y="187273"/>
                </a:lnTo>
                <a:lnTo>
                  <a:pt x="276867" y="202334"/>
                </a:lnTo>
                <a:cubicBezTo>
                  <a:pt x="287140" y="212596"/>
                  <a:pt x="292099" y="226233"/>
                  <a:pt x="292099" y="239516"/>
                </a:cubicBezTo>
                <a:cubicBezTo>
                  <a:pt x="292099" y="268557"/>
                  <a:pt x="268897" y="291932"/>
                  <a:pt x="239767" y="291932"/>
                </a:cubicBezTo>
                <a:close/>
                <a:moveTo>
                  <a:pt x="190633" y="299285"/>
                </a:moveTo>
                <a:lnTo>
                  <a:pt x="190633" y="299285"/>
                </a:lnTo>
                <a:cubicBezTo>
                  <a:pt x="204795" y="311063"/>
                  <a:pt x="222412" y="316730"/>
                  <a:pt x="239767" y="316730"/>
                </a:cubicBezTo>
                <a:cubicBezTo>
                  <a:pt x="282444" y="316730"/>
                  <a:pt x="317242" y="282194"/>
                  <a:pt x="317242" y="239516"/>
                </a:cubicBezTo>
                <a:cubicBezTo>
                  <a:pt x="317242" y="219686"/>
                  <a:pt x="309635" y="199849"/>
                  <a:pt x="294574" y="184708"/>
                </a:cubicBezTo>
                <a:lnTo>
                  <a:pt x="139269" y="29583"/>
                </a:lnTo>
                <a:cubicBezTo>
                  <a:pt x="127147" y="17271"/>
                  <a:pt x="111824" y="10099"/>
                  <a:pt x="95885" y="7805"/>
                </a:cubicBezTo>
                <a:cubicBezTo>
                  <a:pt x="82601" y="5855"/>
                  <a:pt x="69146" y="7360"/>
                  <a:pt x="56398" y="12229"/>
                </a:cubicBezTo>
                <a:lnTo>
                  <a:pt x="51974" y="7805"/>
                </a:lnTo>
                <a:lnTo>
                  <a:pt x="51974" y="7805"/>
                </a:lnTo>
                <a:lnTo>
                  <a:pt x="51974" y="7805"/>
                </a:lnTo>
                <a:cubicBezTo>
                  <a:pt x="35409" y="-8842"/>
                  <a:pt x="9650" y="-1317"/>
                  <a:pt x="1146" y="18249"/>
                </a:cubicBezTo>
                <a:cubicBezTo>
                  <a:pt x="-3280" y="28695"/>
                  <a:pt x="-2400" y="41361"/>
                  <a:pt x="8054" y="51806"/>
                </a:cubicBezTo>
                <a:lnTo>
                  <a:pt x="12388" y="56230"/>
                </a:lnTo>
                <a:cubicBezTo>
                  <a:pt x="7700" y="68806"/>
                  <a:pt x="6105" y="82352"/>
                  <a:pt x="8054" y="95544"/>
                </a:cubicBezTo>
                <a:cubicBezTo>
                  <a:pt x="10357" y="111484"/>
                  <a:pt x="17620" y="126807"/>
                  <a:pt x="29742" y="138929"/>
                </a:cubicBezTo>
                <a:lnTo>
                  <a:pt x="179826" y="288922"/>
                </a:lnTo>
                <a:lnTo>
                  <a:pt x="168845" y="299729"/>
                </a:lnTo>
                <a:lnTo>
                  <a:pt x="84642" y="215698"/>
                </a:lnTo>
                <a:cubicBezTo>
                  <a:pt x="81722" y="212778"/>
                  <a:pt x="77117" y="212778"/>
                  <a:pt x="74106" y="215698"/>
                </a:cubicBezTo>
                <a:cubicBezTo>
                  <a:pt x="71096" y="218708"/>
                  <a:pt x="71096" y="223405"/>
                  <a:pt x="74106" y="226325"/>
                </a:cubicBezTo>
                <a:lnTo>
                  <a:pt x="163441" y="315749"/>
                </a:lnTo>
                <a:cubicBezTo>
                  <a:pt x="166370" y="318678"/>
                  <a:pt x="171148" y="318678"/>
                  <a:pt x="174158" y="315749"/>
                </a:cubicBezTo>
                <a:lnTo>
                  <a:pt x="190633" y="299285"/>
                </a:lnTo>
                <a:close/>
                <a:moveTo>
                  <a:pt x="222684" y="148231"/>
                </a:moveTo>
                <a:lnTo>
                  <a:pt x="222684" y="148231"/>
                </a:lnTo>
                <a:lnTo>
                  <a:pt x="148480" y="222343"/>
                </a:lnTo>
                <a:lnTo>
                  <a:pt x="52763" y="126625"/>
                </a:lnTo>
                <a:lnTo>
                  <a:pt x="126794" y="52423"/>
                </a:lnTo>
                <a:lnTo>
                  <a:pt x="222684" y="148231"/>
                </a:lnTo>
                <a:close/>
                <a:moveTo>
                  <a:pt x="159017" y="232880"/>
                </a:moveTo>
                <a:lnTo>
                  <a:pt x="233219" y="158767"/>
                </a:lnTo>
                <a:lnTo>
                  <a:pt x="251372" y="176829"/>
                </a:lnTo>
                <a:lnTo>
                  <a:pt x="177169" y="250850"/>
                </a:lnTo>
                <a:lnTo>
                  <a:pt x="159017" y="232880"/>
                </a:lnTo>
                <a:lnTo>
                  <a:pt x="159017" y="232880"/>
                </a:lnTo>
              </a:path>
            </a:pathLst>
          </a:custGeom>
          <a:solidFill>
            <a:schemeClr val="bg1"/>
          </a:solidFill>
          <a:ln w="119" cap="flat">
            <a:noFill/>
            <a:prstDash val="solid"/>
            <a:miter/>
          </a:ln>
        </p:spPr>
        <p:txBody>
          <a:bodyPr rtlCol="0" anchor="ctr"/>
          <a:lstStyle/>
          <a:p>
            <a:endParaRPr lang="zh-CN" altLang="en-US">
              <a:solidFill>
                <a:schemeClr val="tx1">
                  <a:lumMod val="95000"/>
                  <a:lumOff val="5000"/>
                </a:schemeClr>
              </a:solidFill>
              <a:latin typeface="Arial"/>
              <a:ea typeface="微软雅黑"/>
              <a:cs typeface="黑体" panose="02010609060101010101" charset="-122"/>
              <a:sym typeface="Arial"/>
            </a:endParaRPr>
          </a:p>
        </p:txBody>
      </p:sp>
      <p:sp>
        <p:nvSpPr>
          <p:cNvPr id="161" name="文本框 160"/>
          <p:cNvSpPr txBox="1"/>
          <p:nvPr>
            <p:custDataLst>
              <p:tags r:id="rId1"/>
            </p:custDataLst>
          </p:nvPr>
        </p:nvSpPr>
        <p:spPr>
          <a:xfrm>
            <a:off x="934013" y="108165"/>
            <a:ext cx="4874604"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网络安全宣传活动</a:t>
            </a:r>
          </a:p>
        </p:txBody>
      </p:sp>
      <p:sp>
        <p:nvSpPr>
          <p:cNvPr id="163" name="文本框 162"/>
          <p:cNvSpPr txBox="1"/>
          <p:nvPr/>
        </p:nvSpPr>
        <p:spPr>
          <a:xfrm>
            <a:off x="9158664" y="590949"/>
            <a:ext cx="2329077" cy="246221"/>
          </a:xfrm>
          <a:prstGeom prst="rect">
            <a:avLst/>
          </a:prstGeom>
          <a:noFill/>
        </p:spPr>
        <p:txBody>
          <a:bodyPr wrap="square">
            <a:spAutoFit/>
          </a:bodyPr>
          <a:lstStyle/>
          <a:p>
            <a:pPr algn="ctr"/>
            <a:r>
              <a:rPr lang="en-US" altLang="zh-CN" sz="1000" dirty="0">
                <a:solidFill>
                  <a:schemeClr val="accent2"/>
                </a:solidFill>
                <a:latin typeface="Arial"/>
                <a:ea typeface="微软雅黑"/>
                <a:cs typeface="黑体" panose="02010609060101010101" charset="-122"/>
                <a:sym typeface="Arial"/>
              </a:rPr>
              <a:t>GENERAL IDEA OF THE ACTIVITY</a:t>
            </a:r>
          </a:p>
        </p:txBody>
      </p:sp>
      <p:pic>
        <p:nvPicPr>
          <p:cNvPr id="14" name="图片 13">
            <a:extLst>
              <a:ext uri="{FF2B5EF4-FFF2-40B4-BE49-F238E27FC236}">
                <a16:creationId xmlns:a16="http://schemas.microsoft.com/office/drawing/2014/main" id="{2D3CCAE2-F5D4-FBCC-AD41-2661C7DF3D44}"/>
              </a:ext>
            </a:extLst>
          </p:cNvPr>
          <p:cNvPicPr>
            <a:picLocks noChangeAspect="1"/>
          </p:cNvPicPr>
          <p:nvPr/>
        </p:nvPicPr>
        <p:blipFill>
          <a:blip r:embed="rId8"/>
          <a:stretch>
            <a:fillRect/>
          </a:stretch>
        </p:blipFill>
        <p:spPr>
          <a:xfrm>
            <a:off x="250472" y="1308006"/>
            <a:ext cx="3420749" cy="4919659"/>
          </a:xfrm>
          <a:prstGeom prst="rect">
            <a:avLst/>
          </a:prstGeom>
        </p:spPr>
      </p:pic>
      <p:pic>
        <p:nvPicPr>
          <p:cNvPr id="16" name="图片 15">
            <a:extLst>
              <a:ext uri="{FF2B5EF4-FFF2-40B4-BE49-F238E27FC236}">
                <a16:creationId xmlns:a16="http://schemas.microsoft.com/office/drawing/2014/main" id="{4D1053C2-44B6-1873-36C0-2EACF43E507D}"/>
              </a:ext>
            </a:extLst>
          </p:cNvPr>
          <p:cNvPicPr>
            <a:picLocks noChangeAspect="1"/>
          </p:cNvPicPr>
          <p:nvPr/>
        </p:nvPicPr>
        <p:blipFill>
          <a:blip r:embed="rId9"/>
          <a:stretch>
            <a:fillRect/>
          </a:stretch>
        </p:blipFill>
        <p:spPr>
          <a:xfrm>
            <a:off x="3806033" y="1289288"/>
            <a:ext cx="3420284" cy="4936234"/>
          </a:xfrm>
          <a:prstGeom prst="rect">
            <a:avLst/>
          </a:prstGeom>
        </p:spPr>
      </p:pic>
    </p:spTree>
    <p:extLst>
      <p:ext uri="{BB962C8B-B14F-4D97-AF65-F5344CB8AC3E}">
        <p14:creationId xmlns:p14="http://schemas.microsoft.com/office/powerpoint/2010/main" val="20043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9"/>
                                        </p:tgtEl>
                                      </p:cBhvr>
                                    </p:animEffect>
                                    <p:animScale>
                                      <p:cBhvr>
                                        <p:cTn id="7" dur="250" autoRev="1" fill="hold"/>
                                        <p:tgtEl>
                                          <p:spTgt spid="13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5B2E0D-8288-4971-7431-12D694C9808B}"/>
            </a:ext>
          </a:extLst>
        </p:cNvPr>
        <p:cNvGrpSpPr/>
        <p:nvPr/>
      </p:nvGrpSpPr>
      <p:grpSpPr>
        <a:xfrm>
          <a:off x="0" y="0"/>
          <a:ext cx="0" cy="0"/>
          <a:chOff x="0" y="0"/>
          <a:chExt cx="0" cy="0"/>
        </a:xfrm>
      </p:grpSpPr>
      <p:pic>
        <p:nvPicPr>
          <p:cNvPr id="83" name="图片 82">
            <a:extLst>
              <a:ext uri="{FF2B5EF4-FFF2-40B4-BE49-F238E27FC236}">
                <a16:creationId xmlns:a16="http://schemas.microsoft.com/office/drawing/2014/main" id="{53F35F37-FD2D-D81D-3AB9-16BFD51A3DD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a:extLst>
              <a:ext uri="{FF2B5EF4-FFF2-40B4-BE49-F238E27FC236}">
                <a16:creationId xmlns:a16="http://schemas.microsoft.com/office/drawing/2014/main" id="{F954F327-E1E4-6530-852B-0082F3C9571E}"/>
              </a:ext>
            </a:extLst>
          </p:cNvPr>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E86D0027-7373-6F49-7CBD-E97EE5BC5C32}"/>
              </a:ext>
            </a:extLst>
          </p:cNvPr>
          <p:cNvGrpSpPr/>
          <p:nvPr/>
        </p:nvGrpSpPr>
        <p:grpSpPr>
          <a:xfrm>
            <a:off x="6932067" y="4010749"/>
            <a:ext cx="5975684" cy="1651707"/>
            <a:chOff x="6546132" y="1000874"/>
            <a:chExt cx="6209360" cy="1716296"/>
          </a:xfrm>
        </p:grpSpPr>
        <p:grpSp>
          <p:nvGrpSpPr>
            <p:cNvPr id="130" name="组合 129">
              <a:extLst>
                <a:ext uri="{FF2B5EF4-FFF2-40B4-BE49-F238E27FC236}">
                  <a16:creationId xmlns:a16="http://schemas.microsoft.com/office/drawing/2014/main" id="{14105BA8-CDDD-B53C-49E6-9BCAD350120E}"/>
                </a:ext>
              </a:extLst>
            </p:cNvPr>
            <p:cNvGrpSpPr/>
            <p:nvPr/>
          </p:nvGrpSpPr>
          <p:grpSpPr>
            <a:xfrm>
              <a:off x="6546132" y="1000874"/>
              <a:ext cx="2423694" cy="1716296"/>
              <a:chOff x="1113921" y="2569073"/>
              <a:chExt cx="2423694" cy="1615797"/>
            </a:xfrm>
          </p:grpSpPr>
          <p:grpSp>
            <p:nvGrpSpPr>
              <p:cNvPr id="135" name="组合 134">
                <a:extLst>
                  <a:ext uri="{FF2B5EF4-FFF2-40B4-BE49-F238E27FC236}">
                    <a16:creationId xmlns:a16="http://schemas.microsoft.com/office/drawing/2014/main" id="{1AEE4618-1EF8-C392-70BE-1A8EC916C4A1}"/>
                  </a:ext>
                </a:extLst>
              </p:cNvPr>
              <p:cNvGrpSpPr/>
              <p:nvPr/>
            </p:nvGrpSpPr>
            <p:grpSpPr>
              <a:xfrm>
                <a:off x="1113921" y="2569073"/>
                <a:ext cx="2423694" cy="1615797"/>
                <a:chOff x="894721" y="1844629"/>
                <a:chExt cx="2441438" cy="1627626"/>
              </a:xfrm>
            </p:grpSpPr>
            <p:graphicFrame>
              <p:nvGraphicFramePr>
                <p:cNvPr id="137" name="图表 136">
                  <a:extLst>
                    <a:ext uri="{FF2B5EF4-FFF2-40B4-BE49-F238E27FC236}">
                      <a16:creationId xmlns:a16="http://schemas.microsoft.com/office/drawing/2014/main" id="{37644F3A-CA54-825F-CE0B-0383CB53B943}"/>
                    </a:ext>
                  </a:extLst>
                </p:cNvPr>
                <p:cNvGraphicFramePr/>
                <p:nvPr/>
              </p:nvGraphicFramePr>
              <p:xfrm>
                <a:off x="894721" y="1844629"/>
                <a:ext cx="2441438" cy="1627626"/>
              </p:xfrm>
              <a:graphic>
                <a:graphicData uri="http://schemas.openxmlformats.org/drawingml/2006/chart">
                  <c:chart xmlns:c="http://schemas.openxmlformats.org/drawingml/2006/chart" xmlns:r="http://schemas.openxmlformats.org/officeDocument/2006/relationships" r:id="rId6"/>
                </a:graphicData>
              </a:graphic>
            </p:graphicFrame>
            <p:sp>
              <p:nvSpPr>
                <p:cNvPr id="138" name="文本框 137">
                  <a:extLst>
                    <a:ext uri="{FF2B5EF4-FFF2-40B4-BE49-F238E27FC236}">
                      <a16:creationId xmlns:a16="http://schemas.microsoft.com/office/drawing/2014/main" id="{04FE19D3-060C-1E56-3722-9F165BB16CF5}"/>
                    </a:ext>
                  </a:extLst>
                </p:cNvPr>
                <p:cNvSpPr txBox="1"/>
                <p:nvPr>
                  <p:custDataLst>
                    <p:tags r:id="rId3"/>
                  </p:custDataLst>
                </p:nvPr>
              </p:nvSpPr>
              <p:spPr>
                <a:xfrm>
                  <a:off x="1682053" y="2498609"/>
                  <a:ext cx="866775" cy="363947"/>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2</a:t>
                  </a:r>
                  <a:endParaRPr kumimoji="0" lang="zh-CN" altLang="en-US" sz="2800" b="0" i="1"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endParaRPr>
                </a:p>
              </p:txBody>
            </p:sp>
          </p:grpSp>
          <p:sp>
            <p:nvSpPr>
              <p:cNvPr id="136" name="椭圆 135">
                <a:extLst>
                  <a:ext uri="{FF2B5EF4-FFF2-40B4-BE49-F238E27FC236}">
                    <a16:creationId xmlns:a16="http://schemas.microsoft.com/office/drawing/2014/main" id="{2EEBA836-0714-F4C6-1371-48DEAF70632D}"/>
                  </a:ext>
                </a:extLst>
              </p:cNvPr>
              <p:cNvSpPr/>
              <p:nvPr/>
            </p:nvSpPr>
            <p:spPr>
              <a:xfrm>
                <a:off x="1755447" y="2840851"/>
                <a:ext cx="1157388" cy="115738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grpSp>
          <p:nvGrpSpPr>
            <p:cNvPr id="131" name="组合 130">
              <a:extLst>
                <a:ext uri="{FF2B5EF4-FFF2-40B4-BE49-F238E27FC236}">
                  <a16:creationId xmlns:a16="http://schemas.microsoft.com/office/drawing/2014/main" id="{9682F3A8-B81F-D699-88B4-B10FCF8C642E}"/>
                </a:ext>
              </a:extLst>
            </p:cNvPr>
            <p:cNvGrpSpPr/>
            <p:nvPr/>
          </p:nvGrpSpPr>
          <p:grpSpPr>
            <a:xfrm>
              <a:off x="8650055" y="1322710"/>
              <a:ext cx="4105437" cy="1151650"/>
              <a:chOff x="1322752" y="1637751"/>
              <a:chExt cx="4105437" cy="1151650"/>
            </a:xfrm>
          </p:grpSpPr>
          <p:sp>
            <p:nvSpPr>
              <p:cNvPr id="132" name="矩形 131">
                <a:extLst>
                  <a:ext uri="{FF2B5EF4-FFF2-40B4-BE49-F238E27FC236}">
                    <a16:creationId xmlns:a16="http://schemas.microsoft.com/office/drawing/2014/main" id="{EF66F5D5-0903-B6C6-CEC5-145C6620D426}"/>
                  </a:ext>
                </a:extLst>
              </p:cNvPr>
              <p:cNvSpPr/>
              <p:nvPr/>
            </p:nvSpPr>
            <p:spPr>
              <a:xfrm>
                <a:off x="1322752" y="2220468"/>
                <a:ext cx="2626992" cy="56893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Arial"/>
                    <a:ea typeface="微软雅黑"/>
                    <a:cs typeface="黑体" panose="02010609060101010101" charset="-122"/>
                    <a:sym typeface="Arial"/>
                  </a:rPr>
                  <a:t>每位成员在博客分享不同方向的专业知识</a:t>
                </a:r>
              </a:p>
            </p:txBody>
          </p:sp>
          <p:sp>
            <p:nvSpPr>
              <p:cNvPr id="133" name="矩形 132">
                <a:extLst>
                  <a:ext uri="{FF2B5EF4-FFF2-40B4-BE49-F238E27FC236}">
                    <a16:creationId xmlns:a16="http://schemas.microsoft.com/office/drawing/2014/main" id="{988BB37B-AD7C-C86D-4532-83640A7FCBFA}"/>
                  </a:ext>
                </a:extLst>
              </p:cNvPr>
              <p:cNvSpPr/>
              <p:nvPr/>
            </p:nvSpPr>
            <p:spPr>
              <a:xfrm>
                <a:off x="1322752" y="1637751"/>
                <a:ext cx="4105437" cy="390037"/>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社团成员个人博客分享</a:t>
                </a:r>
              </a:p>
            </p:txBody>
          </p:sp>
          <p:cxnSp>
            <p:nvCxnSpPr>
              <p:cNvPr id="134" name="直接连接符 133">
                <a:extLst>
                  <a:ext uri="{FF2B5EF4-FFF2-40B4-BE49-F238E27FC236}">
                    <a16:creationId xmlns:a16="http://schemas.microsoft.com/office/drawing/2014/main" id="{12F388F2-D1A0-566C-C3E3-1C2EEF90068C}"/>
                  </a:ext>
                </a:extLst>
              </p:cNvPr>
              <p:cNvCxnSpPr/>
              <p:nvPr/>
            </p:nvCxnSpPr>
            <p:spPr>
              <a:xfrm>
                <a:off x="1397044" y="2080323"/>
                <a:ext cx="2431008" cy="0"/>
              </a:xfrm>
              <a:prstGeom prst="line">
                <a:avLst/>
              </a:prstGeom>
              <a:ln>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139" name="组合 138">
            <a:extLst>
              <a:ext uri="{FF2B5EF4-FFF2-40B4-BE49-F238E27FC236}">
                <a16:creationId xmlns:a16="http://schemas.microsoft.com/office/drawing/2014/main" id="{F5797944-A775-4EAF-466A-7B533B5CF77A}"/>
              </a:ext>
            </a:extLst>
          </p:cNvPr>
          <p:cNvGrpSpPr/>
          <p:nvPr/>
        </p:nvGrpSpPr>
        <p:grpSpPr>
          <a:xfrm>
            <a:off x="6932067" y="1828810"/>
            <a:ext cx="5522837" cy="1651707"/>
            <a:chOff x="6546132" y="1000874"/>
            <a:chExt cx="5738805" cy="1716296"/>
          </a:xfrm>
        </p:grpSpPr>
        <p:grpSp>
          <p:nvGrpSpPr>
            <p:cNvPr id="140" name="组合 139">
              <a:extLst>
                <a:ext uri="{FF2B5EF4-FFF2-40B4-BE49-F238E27FC236}">
                  <a16:creationId xmlns:a16="http://schemas.microsoft.com/office/drawing/2014/main" id="{5FAC1AF7-AF96-CF55-A147-E12AD423859D}"/>
                </a:ext>
              </a:extLst>
            </p:cNvPr>
            <p:cNvGrpSpPr/>
            <p:nvPr/>
          </p:nvGrpSpPr>
          <p:grpSpPr>
            <a:xfrm>
              <a:off x="6546132" y="1000874"/>
              <a:ext cx="2423694" cy="1716296"/>
              <a:chOff x="1113921" y="2569073"/>
              <a:chExt cx="2423694" cy="1615797"/>
            </a:xfrm>
          </p:grpSpPr>
          <p:grpSp>
            <p:nvGrpSpPr>
              <p:cNvPr id="145" name="组合 144">
                <a:extLst>
                  <a:ext uri="{FF2B5EF4-FFF2-40B4-BE49-F238E27FC236}">
                    <a16:creationId xmlns:a16="http://schemas.microsoft.com/office/drawing/2014/main" id="{94805160-2825-C376-108F-B69CF8B5E415}"/>
                  </a:ext>
                </a:extLst>
              </p:cNvPr>
              <p:cNvGrpSpPr/>
              <p:nvPr/>
            </p:nvGrpSpPr>
            <p:grpSpPr>
              <a:xfrm>
                <a:off x="1113921" y="2569073"/>
                <a:ext cx="2423694" cy="1615797"/>
                <a:chOff x="894721" y="1844629"/>
                <a:chExt cx="2441438" cy="1627626"/>
              </a:xfrm>
            </p:grpSpPr>
            <p:graphicFrame>
              <p:nvGraphicFramePr>
                <p:cNvPr id="147" name="图表 146">
                  <a:extLst>
                    <a:ext uri="{FF2B5EF4-FFF2-40B4-BE49-F238E27FC236}">
                      <a16:creationId xmlns:a16="http://schemas.microsoft.com/office/drawing/2014/main" id="{1359B5A9-287F-F42A-4AC4-96D2B4D34B6D}"/>
                    </a:ext>
                  </a:extLst>
                </p:cNvPr>
                <p:cNvGraphicFramePr/>
                <p:nvPr/>
              </p:nvGraphicFramePr>
              <p:xfrm>
                <a:off x="894721" y="1844629"/>
                <a:ext cx="2441438" cy="1627626"/>
              </p:xfrm>
              <a:graphic>
                <a:graphicData uri="http://schemas.openxmlformats.org/drawingml/2006/chart">
                  <c:chart xmlns:c="http://schemas.openxmlformats.org/drawingml/2006/chart" xmlns:r="http://schemas.openxmlformats.org/officeDocument/2006/relationships" r:id="rId7"/>
                </a:graphicData>
              </a:graphic>
            </p:graphicFrame>
            <p:sp>
              <p:nvSpPr>
                <p:cNvPr id="148" name="文本框 147">
                  <a:extLst>
                    <a:ext uri="{FF2B5EF4-FFF2-40B4-BE49-F238E27FC236}">
                      <a16:creationId xmlns:a16="http://schemas.microsoft.com/office/drawing/2014/main" id="{3634C06D-9DB6-FBA3-0C18-C198616ED907}"/>
                    </a:ext>
                  </a:extLst>
                </p:cNvPr>
                <p:cNvSpPr txBox="1"/>
                <p:nvPr>
                  <p:custDataLst>
                    <p:tags r:id="rId2"/>
                  </p:custDataLst>
                </p:nvPr>
              </p:nvSpPr>
              <p:spPr>
                <a:xfrm>
                  <a:off x="1682053" y="2498609"/>
                  <a:ext cx="866775" cy="363947"/>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1</a:t>
                  </a:r>
                  <a:endParaRPr kumimoji="0" lang="zh-CN" altLang="en-US" sz="2800" b="0" i="1"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endParaRPr>
                </a:p>
              </p:txBody>
            </p:sp>
          </p:grpSp>
          <p:sp>
            <p:nvSpPr>
              <p:cNvPr id="146" name="椭圆 145">
                <a:extLst>
                  <a:ext uri="{FF2B5EF4-FFF2-40B4-BE49-F238E27FC236}">
                    <a16:creationId xmlns:a16="http://schemas.microsoft.com/office/drawing/2014/main" id="{EE6260F3-2BB3-D796-0177-EA7460841A8D}"/>
                  </a:ext>
                </a:extLst>
              </p:cNvPr>
              <p:cNvSpPr/>
              <p:nvPr/>
            </p:nvSpPr>
            <p:spPr>
              <a:xfrm>
                <a:off x="1755447" y="2840851"/>
                <a:ext cx="1157388" cy="1157388"/>
              </a:xfrm>
              <a:prstGeom prst="ellipse">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grpSp>
          <p:nvGrpSpPr>
            <p:cNvPr id="141" name="组合 140">
              <a:extLst>
                <a:ext uri="{FF2B5EF4-FFF2-40B4-BE49-F238E27FC236}">
                  <a16:creationId xmlns:a16="http://schemas.microsoft.com/office/drawing/2014/main" id="{039DB03E-07A4-4814-C3ED-BA1731FBAE55}"/>
                </a:ext>
              </a:extLst>
            </p:cNvPr>
            <p:cNvGrpSpPr/>
            <p:nvPr/>
          </p:nvGrpSpPr>
          <p:grpSpPr>
            <a:xfrm>
              <a:off x="8650054" y="1322710"/>
              <a:ext cx="3634883" cy="1152915"/>
              <a:chOff x="1322751" y="1637751"/>
              <a:chExt cx="3634883" cy="1152915"/>
            </a:xfrm>
          </p:grpSpPr>
          <p:sp>
            <p:nvSpPr>
              <p:cNvPr id="142" name="矩形 141">
                <a:extLst>
                  <a:ext uri="{FF2B5EF4-FFF2-40B4-BE49-F238E27FC236}">
                    <a16:creationId xmlns:a16="http://schemas.microsoft.com/office/drawing/2014/main" id="{7A2E3C17-937F-A63E-9AA8-B03589BE1AF2}"/>
                  </a:ext>
                </a:extLst>
              </p:cNvPr>
              <p:cNvSpPr/>
              <p:nvPr/>
            </p:nvSpPr>
            <p:spPr>
              <a:xfrm>
                <a:off x="1322752" y="2220468"/>
                <a:ext cx="3119084" cy="57019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Arial"/>
                    <a:ea typeface="微软雅黑"/>
                    <a:cs typeface="黑体" panose="02010609060101010101" charset="-122"/>
                    <a:sym typeface="Arial"/>
                  </a:rPr>
                  <a:t>包括但不限于网络安全法律条文、如何保护个人网络安全及专业知识分享</a:t>
                </a:r>
              </a:p>
            </p:txBody>
          </p:sp>
          <p:sp>
            <p:nvSpPr>
              <p:cNvPr id="143" name="矩形 142">
                <a:extLst>
                  <a:ext uri="{FF2B5EF4-FFF2-40B4-BE49-F238E27FC236}">
                    <a16:creationId xmlns:a16="http://schemas.microsoft.com/office/drawing/2014/main" id="{42CCBB44-AFDC-88D5-EBBD-67C05BBE2F72}"/>
                  </a:ext>
                </a:extLst>
              </p:cNvPr>
              <p:cNvSpPr/>
              <p:nvPr/>
            </p:nvSpPr>
            <p:spPr>
              <a:xfrm>
                <a:off x="1322751" y="1637751"/>
                <a:ext cx="3634883" cy="390037"/>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公众号定期更新网络安全知识</a:t>
                </a:r>
              </a:p>
            </p:txBody>
          </p:sp>
          <p:cxnSp>
            <p:nvCxnSpPr>
              <p:cNvPr id="144" name="直接连接符 143">
                <a:extLst>
                  <a:ext uri="{FF2B5EF4-FFF2-40B4-BE49-F238E27FC236}">
                    <a16:creationId xmlns:a16="http://schemas.microsoft.com/office/drawing/2014/main" id="{182E17B0-5F49-1896-D02D-04DC0F74BC0A}"/>
                  </a:ext>
                </a:extLst>
              </p:cNvPr>
              <p:cNvCxnSpPr/>
              <p:nvPr/>
            </p:nvCxnSpPr>
            <p:spPr>
              <a:xfrm>
                <a:off x="1397044" y="2080323"/>
                <a:ext cx="2431008" cy="0"/>
              </a:xfrm>
              <a:prstGeom prst="line">
                <a:avLst/>
              </a:prstGeom>
              <a:ln>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161" name="文本框 160">
            <a:extLst>
              <a:ext uri="{FF2B5EF4-FFF2-40B4-BE49-F238E27FC236}">
                <a16:creationId xmlns:a16="http://schemas.microsoft.com/office/drawing/2014/main" id="{DABB7C33-1149-5F53-F200-FBB6558D3025}"/>
              </a:ext>
            </a:extLst>
          </p:cNvPr>
          <p:cNvSpPr txBox="1"/>
          <p:nvPr>
            <p:custDataLst>
              <p:tags r:id="rId1"/>
            </p:custDataLst>
          </p:nvPr>
        </p:nvSpPr>
        <p:spPr>
          <a:xfrm>
            <a:off x="934013" y="108165"/>
            <a:ext cx="4874604"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a:gsLst>
                    <a:gs pos="0">
                      <a:srgbClr val="FFFFFF"/>
                    </a:gs>
                    <a:gs pos="100000">
                      <a:srgbClr val="04B1E4"/>
                    </a:gs>
                  </a:gsLst>
                  <a:lin ang="5400000" scaled="1"/>
                </a:gradFill>
                <a:effectLst/>
                <a:uLnTx/>
                <a:uFillTx/>
                <a:ea typeface="方正正大黑简体" pitchFamily="2" charset="-122"/>
                <a:sym typeface="Arial"/>
              </a:rPr>
              <a:t>网络安全宣传活动</a:t>
            </a:r>
          </a:p>
        </p:txBody>
      </p:sp>
      <p:sp>
        <p:nvSpPr>
          <p:cNvPr id="163" name="文本框 162">
            <a:extLst>
              <a:ext uri="{FF2B5EF4-FFF2-40B4-BE49-F238E27FC236}">
                <a16:creationId xmlns:a16="http://schemas.microsoft.com/office/drawing/2014/main" id="{F50021C5-B4E2-C759-4F27-85044D8CEDE6}"/>
              </a:ext>
            </a:extLst>
          </p:cNvPr>
          <p:cNvSpPr txBox="1"/>
          <p:nvPr/>
        </p:nvSpPr>
        <p:spPr>
          <a:xfrm>
            <a:off x="9158664" y="590949"/>
            <a:ext cx="2329077"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rPr>
              <a:t>GENERAL IDEA OF THE ACTIVITY</a:t>
            </a:r>
          </a:p>
        </p:txBody>
      </p:sp>
      <p:pic>
        <p:nvPicPr>
          <p:cNvPr id="2" name="图片 1">
            <a:extLst>
              <a:ext uri="{FF2B5EF4-FFF2-40B4-BE49-F238E27FC236}">
                <a16:creationId xmlns:a16="http://schemas.microsoft.com/office/drawing/2014/main" id="{D9839A07-6840-FDB9-9BA1-F219A91B1CFC}"/>
              </a:ext>
            </a:extLst>
          </p:cNvPr>
          <p:cNvPicPr>
            <a:picLocks noChangeAspect="1"/>
          </p:cNvPicPr>
          <p:nvPr/>
        </p:nvPicPr>
        <p:blipFill>
          <a:blip r:embed="rId8"/>
          <a:stretch>
            <a:fillRect/>
          </a:stretch>
        </p:blipFill>
        <p:spPr>
          <a:xfrm>
            <a:off x="253438" y="1295400"/>
            <a:ext cx="4528624" cy="2775754"/>
          </a:xfrm>
          <a:prstGeom prst="rect">
            <a:avLst/>
          </a:prstGeom>
        </p:spPr>
      </p:pic>
      <p:pic>
        <p:nvPicPr>
          <p:cNvPr id="3" name="图片 2">
            <a:extLst>
              <a:ext uri="{FF2B5EF4-FFF2-40B4-BE49-F238E27FC236}">
                <a16:creationId xmlns:a16="http://schemas.microsoft.com/office/drawing/2014/main" id="{4A345518-8152-321D-898D-D8FB7EAA7C44}"/>
              </a:ext>
            </a:extLst>
          </p:cNvPr>
          <p:cNvPicPr>
            <a:picLocks noChangeAspect="1"/>
          </p:cNvPicPr>
          <p:nvPr/>
        </p:nvPicPr>
        <p:blipFill rotWithShape="1">
          <a:blip r:embed="rId9"/>
          <a:srcRect l="16571" r="17796" b="20027"/>
          <a:stretch/>
        </p:blipFill>
        <p:spPr>
          <a:xfrm>
            <a:off x="1277338" y="2286164"/>
            <a:ext cx="5221486" cy="3042850"/>
          </a:xfrm>
          <a:prstGeom prst="rect">
            <a:avLst/>
          </a:prstGeom>
        </p:spPr>
      </p:pic>
      <p:pic>
        <p:nvPicPr>
          <p:cNvPr id="4" name="图片 3">
            <a:extLst>
              <a:ext uri="{FF2B5EF4-FFF2-40B4-BE49-F238E27FC236}">
                <a16:creationId xmlns:a16="http://schemas.microsoft.com/office/drawing/2014/main" id="{302593B3-FB70-471B-86CC-C51CF6719871}"/>
              </a:ext>
            </a:extLst>
          </p:cNvPr>
          <p:cNvPicPr>
            <a:picLocks noChangeAspect="1"/>
          </p:cNvPicPr>
          <p:nvPr/>
        </p:nvPicPr>
        <p:blipFill rotWithShape="1">
          <a:blip r:embed="rId10"/>
          <a:srcRect l="13273" t="8451" r="15019" b="1243"/>
          <a:stretch/>
        </p:blipFill>
        <p:spPr>
          <a:xfrm>
            <a:off x="2174065" y="3086836"/>
            <a:ext cx="5062305" cy="3290263"/>
          </a:xfrm>
          <a:prstGeom prst="rect">
            <a:avLst/>
          </a:prstGeom>
        </p:spPr>
      </p:pic>
    </p:spTree>
    <p:extLst>
      <p:ext uri="{BB962C8B-B14F-4D97-AF65-F5344CB8AC3E}">
        <p14:creationId xmlns:p14="http://schemas.microsoft.com/office/powerpoint/2010/main" val="30462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9"/>
                                        </p:tgtEl>
                                      </p:cBhvr>
                                    </p:animEffect>
                                    <p:animScale>
                                      <p:cBhvr>
                                        <p:cTn id="7" dur="250" autoRev="1" fill="hold"/>
                                        <p:tgtEl>
                                          <p:spTgt spid="12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5139521" y="0"/>
            <a:ext cx="7052479" cy="6858000"/>
          </a:xfrm>
          <a:custGeom>
            <a:avLst/>
            <a:gdLst>
              <a:gd name="connsiteX0" fmla="*/ 7052479 w 7052479"/>
              <a:gd name="connsiteY0" fmla="*/ 6858000 h 6858000"/>
              <a:gd name="connsiteX1" fmla="*/ 0 w 7052479"/>
              <a:gd name="connsiteY1" fmla="*/ 6858000 h 6858000"/>
              <a:gd name="connsiteX2" fmla="*/ 0 w 7052479"/>
              <a:gd name="connsiteY2" fmla="*/ 0 h 6858000"/>
              <a:gd name="connsiteX3" fmla="*/ 7052479 w 7052479"/>
              <a:gd name="connsiteY3" fmla="*/ 0 h 6858000"/>
            </a:gdLst>
            <a:ahLst/>
            <a:cxnLst>
              <a:cxn ang="0">
                <a:pos x="connsiteX0" y="connsiteY0"/>
              </a:cxn>
              <a:cxn ang="0">
                <a:pos x="connsiteX1" y="connsiteY1"/>
              </a:cxn>
              <a:cxn ang="0">
                <a:pos x="connsiteX2" y="connsiteY2"/>
              </a:cxn>
              <a:cxn ang="0">
                <a:pos x="connsiteX3" y="connsiteY3"/>
              </a:cxn>
            </a:cxnLst>
            <a:rect l="l" t="t" r="r" b="b"/>
            <a:pathLst>
              <a:path w="7052479" h="6858000">
                <a:moveTo>
                  <a:pt x="7052479" y="6858000"/>
                </a:moveTo>
                <a:lnTo>
                  <a:pt x="0" y="6858000"/>
                </a:lnTo>
                <a:lnTo>
                  <a:pt x="0" y="0"/>
                </a:lnTo>
                <a:lnTo>
                  <a:pt x="7052479" y="0"/>
                </a:lnTo>
                <a:close/>
              </a:path>
            </a:pathLst>
          </a:custGeom>
        </p:spPr>
      </p:pic>
      <p:sp>
        <p:nvSpPr>
          <p:cNvPr id="16" name="任意多边形: 形状 15"/>
          <p:cNvSpPr/>
          <p:nvPr/>
        </p:nvSpPr>
        <p:spPr>
          <a:xfrm>
            <a:off x="5732773" y="0"/>
            <a:ext cx="5807548" cy="6858000"/>
          </a:xfrm>
          <a:custGeom>
            <a:avLst/>
            <a:gdLst>
              <a:gd name="connsiteX0" fmla="*/ 158488 w 5807548"/>
              <a:gd name="connsiteY0" fmla="*/ 0 h 6858000"/>
              <a:gd name="connsiteX1" fmla="*/ 5649060 w 5807548"/>
              <a:gd name="connsiteY1" fmla="*/ 0 h 6858000"/>
              <a:gd name="connsiteX2" fmla="*/ 5807548 w 5807548"/>
              <a:gd name="connsiteY2" fmla="*/ 158488 h 6858000"/>
              <a:gd name="connsiteX3" fmla="*/ 5807548 w 5807548"/>
              <a:gd name="connsiteY3" fmla="*/ 6858000 h 6858000"/>
              <a:gd name="connsiteX4" fmla="*/ 0 w 5807548"/>
              <a:gd name="connsiteY4" fmla="*/ 6858000 h 6858000"/>
              <a:gd name="connsiteX5" fmla="*/ 0 w 5807548"/>
              <a:gd name="connsiteY5" fmla="*/ 158488 h 6858000"/>
              <a:gd name="connsiteX6" fmla="*/ 158488 w 580754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7548" h="6858000">
                <a:moveTo>
                  <a:pt x="158488" y="0"/>
                </a:moveTo>
                <a:lnTo>
                  <a:pt x="5649060" y="0"/>
                </a:lnTo>
                <a:cubicBezTo>
                  <a:pt x="5736591" y="0"/>
                  <a:pt x="5807548" y="70957"/>
                  <a:pt x="5807548" y="158488"/>
                </a:cubicBezTo>
                <a:lnTo>
                  <a:pt x="5807548" y="6858000"/>
                </a:lnTo>
                <a:lnTo>
                  <a:pt x="0" y="6858000"/>
                </a:lnTo>
                <a:lnTo>
                  <a:pt x="0" y="158488"/>
                </a:lnTo>
                <a:cubicBezTo>
                  <a:pt x="0" y="70957"/>
                  <a:pt x="70957" y="0"/>
                  <a:pt x="158488" y="0"/>
                </a:cubicBezTo>
                <a:close/>
              </a:path>
            </a:pathLst>
          </a:custGeom>
          <a:gradFill flip="none" rotWithShape="1">
            <a:gsLst>
              <a:gs pos="100000">
                <a:schemeClr val="tx1">
                  <a:alpha val="0"/>
                </a:schemeClr>
              </a:gs>
              <a:gs pos="1000">
                <a:schemeClr val="tx1"/>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黑体" panose="02010609060101010101" charset="-122"/>
              <a:sym typeface="Arial"/>
            </a:endParaRPr>
          </a:p>
        </p:txBody>
      </p:sp>
      <p:sp>
        <p:nvSpPr>
          <p:cNvPr id="5" name="文本框 4"/>
          <p:cNvSpPr txBox="1"/>
          <p:nvPr>
            <p:custDataLst>
              <p:tags r:id="rId1"/>
            </p:custDataLst>
          </p:nvPr>
        </p:nvSpPr>
        <p:spPr>
          <a:xfrm>
            <a:off x="1077882" y="2635051"/>
            <a:ext cx="6400800" cy="830997"/>
          </a:xfrm>
          <a:prstGeom prst="rect">
            <a:avLst/>
          </a:prstGeom>
          <a:noFill/>
        </p:spPr>
        <p:txBody>
          <a:bodyPr vert="horz" wrap="square" rtlCol="0">
            <a:spAutoFit/>
          </a:bodyPr>
          <a:lstStyle>
            <a:defPPr>
              <a:defRPr lang="zh-CN"/>
            </a:defPPr>
            <a:lvl1pPr algn="ctr">
              <a:defRPr sz="4800">
                <a:gradFill>
                  <a:gsLst>
                    <a:gs pos="0">
                      <a:schemeClr val="bg1"/>
                    </a:gs>
                    <a:gs pos="100000">
                      <a:schemeClr val="accent2"/>
                    </a:gs>
                  </a:gsLst>
                  <a:lin ang="5400000" scaled="1"/>
                </a:gradFill>
                <a:latin typeface="优设标题黑" panose="00000500000000000000" pitchFamily="2" charset="-122"/>
                <a:ea typeface="优设标题黑" panose="00000500000000000000" pitchFamily="2" charset="-122"/>
                <a:cs typeface="黑体" panose="02010609060101010101" charset="-122"/>
              </a:defRPr>
            </a:lvl1pPr>
          </a:lstStyle>
          <a:p>
            <a:r>
              <a:rPr lang="zh-CN" altLang="en-US" dirty="0">
                <a:sym typeface="Arial"/>
              </a:rPr>
              <a:t>科研竞赛成果</a:t>
            </a:r>
          </a:p>
        </p:txBody>
      </p:sp>
      <p:sp>
        <p:nvSpPr>
          <p:cNvPr id="6" name="文本框 5"/>
          <p:cNvSpPr txBox="1"/>
          <p:nvPr/>
        </p:nvSpPr>
        <p:spPr>
          <a:xfrm>
            <a:off x="3916555" y="2450371"/>
            <a:ext cx="2329077" cy="246221"/>
          </a:xfrm>
          <a:prstGeom prst="rect">
            <a:avLst/>
          </a:prstGeom>
          <a:noFill/>
        </p:spPr>
        <p:txBody>
          <a:bodyPr wrap="square">
            <a:spAutoFit/>
          </a:bodyPr>
          <a:lstStyle/>
          <a:p>
            <a:pPr algn="ctr"/>
            <a:r>
              <a:rPr lang="en-US" altLang="zh-CN" sz="1000" dirty="0">
                <a:solidFill>
                  <a:schemeClr val="accent2"/>
                </a:solidFill>
                <a:latin typeface="Arial"/>
                <a:ea typeface="微软雅黑"/>
                <a:cs typeface="黑体" panose="02010609060101010101" charset="-122"/>
                <a:sym typeface="Arial"/>
              </a:rPr>
              <a:t>Research competition achievements</a:t>
            </a:r>
          </a:p>
        </p:txBody>
      </p:sp>
      <p:sp>
        <p:nvSpPr>
          <p:cNvPr id="7" name="文本框 6"/>
          <p:cNvSpPr txBox="1"/>
          <p:nvPr/>
        </p:nvSpPr>
        <p:spPr>
          <a:xfrm>
            <a:off x="2832112" y="3525315"/>
            <a:ext cx="5208071" cy="336374"/>
          </a:xfrm>
          <a:prstGeom prst="rect">
            <a:avLst/>
          </a:prstGeom>
          <a:noFill/>
        </p:spPr>
        <p:txBody>
          <a:bodyPr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校队 </a:t>
            </a:r>
            <a:r>
              <a:rPr lang="en-US" altLang="zh-CN" sz="1200" dirty="0">
                <a:solidFill>
                  <a:schemeClr val="bg1"/>
                </a:solidFill>
                <a:latin typeface="Arial"/>
                <a:ea typeface="微软雅黑"/>
                <a:cs typeface="黑体" panose="02010609060101010101" charset="-122"/>
                <a:sym typeface="Arial"/>
              </a:rPr>
              <a:t>She11ud0 </a:t>
            </a:r>
            <a:r>
              <a:rPr lang="zh-CN" altLang="en-US" sz="1200" dirty="0">
                <a:solidFill>
                  <a:schemeClr val="bg1"/>
                </a:solidFill>
                <a:latin typeface="Arial"/>
                <a:ea typeface="微软雅黑"/>
                <a:cs typeface="黑体" panose="02010609060101010101" charset="-122"/>
                <a:sym typeface="Arial"/>
              </a:rPr>
              <a:t>所获省级、国家级比赛成果</a:t>
            </a:r>
          </a:p>
        </p:txBody>
      </p:sp>
      <p:grpSp>
        <p:nvGrpSpPr>
          <p:cNvPr id="10" name="组合 9"/>
          <p:cNvGrpSpPr/>
          <p:nvPr/>
        </p:nvGrpSpPr>
        <p:grpSpPr>
          <a:xfrm>
            <a:off x="5575489" y="4530888"/>
            <a:ext cx="1041022" cy="842482"/>
            <a:chOff x="4206284" y="1285622"/>
            <a:chExt cx="1041022" cy="842482"/>
          </a:xfrm>
        </p:grpSpPr>
        <p:grpSp>
          <p:nvGrpSpPr>
            <p:cNvPr id="11" name="组合 10"/>
            <p:cNvGrpSpPr/>
            <p:nvPr/>
          </p:nvGrpSpPr>
          <p:grpSpPr>
            <a:xfrm>
              <a:off x="4295525" y="1285622"/>
              <a:ext cx="842482" cy="842482"/>
              <a:chOff x="4263775" y="1520572"/>
              <a:chExt cx="842482" cy="842482"/>
            </a:xfrm>
          </p:grpSpPr>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 name="文本框 11"/>
            <p:cNvSpPr txBox="1"/>
            <p:nvPr/>
          </p:nvSpPr>
          <p:spPr>
            <a:xfrm>
              <a:off x="4206284" y="1479550"/>
              <a:ext cx="1041022" cy="400110"/>
            </a:xfrm>
            <a:prstGeom prst="rect">
              <a:avLst/>
            </a:prstGeom>
            <a:noFill/>
          </p:spPr>
          <p:txBody>
            <a:bodyPr wrap="square">
              <a:spAutoFit/>
            </a:bodyPr>
            <a:lstStyle/>
            <a:p>
              <a:pPr algn="ctr"/>
              <a:r>
                <a:rPr lang="en-US" altLang="zh-CN" sz="2000" b="1" dirty="0">
                  <a:gradFill>
                    <a:gsLst>
                      <a:gs pos="0">
                        <a:schemeClr val="bg1"/>
                      </a:gs>
                      <a:gs pos="100000">
                        <a:schemeClr val="accent2"/>
                      </a:gs>
                    </a:gsLst>
                    <a:lin ang="2700000" scaled="1"/>
                  </a:gradFill>
                  <a:latin typeface="Arial"/>
                  <a:ea typeface="微软雅黑"/>
                  <a:cs typeface="黑体" panose="02010609060101010101" charset="-122"/>
                  <a:sym typeface="Arial"/>
                </a:rPr>
                <a:t>03</a:t>
              </a:r>
              <a:endParaRPr lang="zh-CN" altLang="en-US" sz="2000" b="1" dirty="0">
                <a:gradFill>
                  <a:gsLst>
                    <a:gs pos="0">
                      <a:schemeClr val="bg1"/>
                    </a:gs>
                    <a:gs pos="100000">
                      <a:schemeClr val="accent2"/>
                    </a:gs>
                  </a:gsLst>
                  <a:lin ang="2700000" scaled="1"/>
                </a:gradFill>
                <a:latin typeface="Arial"/>
                <a:ea typeface="微软雅黑"/>
                <a:cs typeface="黑体" panose="02010609060101010101" charset="-122"/>
                <a:sym typeface="Arial"/>
              </a:endParaRPr>
            </a:p>
          </p:txBody>
        </p:sp>
      </p:grpSp>
      <p:grpSp>
        <p:nvGrpSpPr>
          <p:cNvPr id="20" name="组合 19"/>
          <p:cNvGrpSpPr/>
          <p:nvPr/>
        </p:nvGrpSpPr>
        <p:grpSpPr>
          <a:xfrm>
            <a:off x="1815117" y="3485581"/>
            <a:ext cx="4215390" cy="439323"/>
            <a:chOff x="981075" y="2035823"/>
            <a:chExt cx="4867275" cy="2543175"/>
          </a:xfrm>
        </p:grpSpPr>
        <p:cxnSp>
          <p:nvCxnSpPr>
            <p:cNvPr id="15" name="直接连接符 14"/>
            <p:cNvCxnSpPr/>
            <p:nvPr/>
          </p:nvCxnSpPr>
          <p:spPr>
            <a:xfrm>
              <a:off x="981075" y="4578998"/>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81075" y="2035823"/>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8" name="组合 27"/>
          <p:cNvGrpSpPr/>
          <p:nvPr/>
        </p:nvGrpSpPr>
        <p:grpSpPr>
          <a:xfrm>
            <a:off x="0" y="267126"/>
            <a:ext cx="4549811" cy="6181690"/>
            <a:chOff x="0" y="267126"/>
            <a:chExt cx="4549811" cy="6181690"/>
          </a:xfrm>
        </p:grpSpPr>
        <p:pic>
          <p:nvPicPr>
            <p:cNvPr id="15" name="图片 14"/>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rot="10800000">
              <a:off x="0" y="267126"/>
              <a:ext cx="4549811" cy="6181690"/>
            </a:xfrm>
            <a:custGeom>
              <a:avLst/>
              <a:gdLst>
                <a:gd name="connsiteX0" fmla="*/ 4549811 w 4549811"/>
                <a:gd name="connsiteY0" fmla="*/ 6181690 h 6181690"/>
                <a:gd name="connsiteX1" fmla="*/ 0 w 4549811"/>
                <a:gd name="connsiteY1" fmla="*/ 6181690 h 6181690"/>
                <a:gd name="connsiteX2" fmla="*/ 0 w 4549811"/>
                <a:gd name="connsiteY2" fmla="*/ 0 h 6181690"/>
                <a:gd name="connsiteX3" fmla="*/ 4549811 w 4549811"/>
                <a:gd name="connsiteY3" fmla="*/ 0 h 6181690"/>
              </a:gdLst>
              <a:ahLst/>
              <a:cxnLst>
                <a:cxn ang="0">
                  <a:pos x="connsiteX0" y="connsiteY0"/>
                </a:cxn>
                <a:cxn ang="0">
                  <a:pos x="connsiteX1" y="connsiteY1"/>
                </a:cxn>
                <a:cxn ang="0">
                  <a:pos x="connsiteX2" y="connsiteY2"/>
                </a:cxn>
                <a:cxn ang="0">
                  <a:pos x="connsiteX3" y="connsiteY3"/>
                </a:cxn>
              </a:cxnLst>
              <a:rect l="l" t="t" r="r" b="b"/>
              <a:pathLst>
                <a:path w="4549811" h="6181690">
                  <a:moveTo>
                    <a:pt x="4549811" y="6181690"/>
                  </a:moveTo>
                  <a:lnTo>
                    <a:pt x="0" y="6181690"/>
                  </a:lnTo>
                  <a:lnTo>
                    <a:pt x="0" y="0"/>
                  </a:lnTo>
                  <a:lnTo>
                    <a:pt x="4549811" y="0"/>
                  </a:lnTo>
                  <a:close/>
                </a:path>
              </a:pathLst>
            </a:custGeom>
          </p:spPr>
        </p:pic>
        <p:sp>
          <p:nvSpPr>
            <p:cNvPr id="18" name="任意多边形: 形状 17"/>
            <p:cNvSpPr/>
            <p:nvPr/>
          </p:nvSpPr>
          <p:spPr>
            <a:xfrm>
              <a:off x="0" y="1636294"/>
              <a:ext cx="3260559" cy="3416970"/>
            </a:xfrm>
            <a:custGeom>
              <a:avLst/>
              <a:gdLst>
                <a:gd name="connsiteX0" fmla="*/ 1552074 w 3260559"/>
                <a:gd name="connsiteY0" fmla="*/ 0 h 3416970"/>
                <a:gd name="connsiteX1" fmla="*/ 3260559 w 3260559"/>
                <a:gd name="connsiteY1" fmla="*/ 1708485 h 3416970"/>
                <a:gd name="connsiteX2" fmla="*/ 1552074 w 3260559"/>
                <a:gd name="connsiteY2" fmla="*/ 3416970 h 3416970"/>
                <a:gd name="connsiteX3" fmla="*/ 49794 w 3260559"/>
                <a:gd name="connsiteY3" fmla="*/ 2522850 h 3416970"/>
                <a:gd name="connsiteX4" fmla="*/ 0 w 3260559"/>
                <a:gd name="connsiteY4" fmla="*/ 2419485 h 3416970"/>
                <a:gd name="connsiteX5" fmla="*/ 0 w 3260559"/>
                <a:gd name="connsiteY5" fmla="*/ 997486 h 3416970"/>
                <a:gd name="connsiteX6" fmla="*/ 49794 w 3260559"/>
                <a:gd name="connsiteY6" fmla="*/ 894120 h 3416970"/>
                <a:gd name="connsiteX7" fmla="*/ 1552074 w 3260559"/>
                <a:gd name="connsiteY7" fmla="*/ 0 h 341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0559" h="3416970">
                  <a:moveTo>
                    <a:pt x="1552074" y="0"/>
                  </a:moveTo>
                  <a:cubicBezTo>
                    <a:pt x="2495644" y="0"/>
                    <a:pt x="3260559" y="764915"/>
                    <a:pt x="3260559" y="1708485"/>
                  </a:cubicBezTo>
                  <a:cubicBezTo>
                    <a:pt x="3260559" y="2652055"/>
                    <a:pt x="2495644" y="3416970"/>
                    <a:pt x="1552074" y="3416970"/>
                  </a:cubicBezTo>
                  <a:cubicBezTo>
                    <a:pt x="903370" y="3416970"/>
                    <a:pt x="339108" y="3055428"/>
                    <a:pt x="49794" y="2522850"/>
                  </a:cubicBezTo>
                  <a:lnTo>
                    <a:pt x="0" y="2419485"/>
                  </a:lnTo>
                  <a:lnTo>
                    <a:pt x="0" y="997486"/>
                  </a:lnTo>
                  <a:lnTo>
                    <a:pt x="49794" y="894120"/>
                  </a:lnTo>
                  <a:cubicBezTo>
                    <a:pt x="339108" y="361542"/>
                    <a:pt x="903370" y="0"/>
                    <a:pt x="1552074" y="0"/>
                  </a:cubicBezTo>
                  <a:close/>
                </a:path>
              </a:pathLst>
            </a:cu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黑体" panose="02010609060101010101" charset="-122"/>
                <a:sym typeface="Arial"/>
              </a:endParaRPr>
            </a:p>
          </p:txBody>
        </p:sp>
      </p:grpSp>
      <p:grpSp>
        <p:nvGrpSpPr>
          <p:cNvPr id="19" name="组合 18"/>
          <p:cNvGrpSpPr/>
          <p:nvPr/>
        </p:nvGrpSpPr>
        <p:grpSpPr>
          <a:xfrm>
            <a:off x="4700588" y="2556959"/>
            <a:ext cx="842482" cy="842482"/>
            <a:chOff x="4263775" y="1520572"/>
            <a:chExt cx="842482" cy="842482"/>
          </a:xfrm>
        </p:grpSpPr>
        <p:pic>
          <p:nvPicPr>
            <p:cNvPr id="20" name="图片 19"/>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21" name="椭圆 20"/>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22" name="组合 21"/>
          <p:cNvGrpSpPr/>
          <p:nvPr/>
        </p:nvGrpSpPr>
        <p:grpSpPr>
          <a:xfrm>
            <a:off x="4612357" y="3924549"/>
            <a:ext cx="842482" cy="842482"/>
            <a:chOff x="4263775" y="1520572"/>
            <a:chExt cx="842482" cy="842482"/>
          </a:xfrm>
        </p:grpSpPr>
        <p:pic>
          <p:nvPicPr>
            <p:cNvPr id="23" name="图片 22"/>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24" name="椭圆 2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grpSp>
        <p:nvGrpSpPr>
          <p:cNvPr id="25" name="组合 24"/>
          <p:cNvGrpSpPr/>
          <p:nvPr/>
        </p:nvGrpSpPr>
        <p:grpSpPr>
          <a:xfrm>
            <a:off x="4223336" y="5135728"/>
            <a:ext cx="842482" cy="842482"/>
            <a:chOff x="4263775" y="1520572"/>
            <a:chExt cx="842482" cy="842482"/>
          </a:xfrm>
        </p:grpSpPr>
        <p:pic>
          <p:nvPicPr>
            <p:cNvPr id="26" name="图片 25"/>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27" name="椭圆 26"/>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29" name="文本框 28"/>
          <p:cNvSpPr txBox="1"/>
          <p:nvPr/>
        </p:nvSpPr>
        <p:spPr>
          <a:xfrm>
            <a:off x="397781" y="2732345"/>
            <a:ext cx="2224520" cy="1107996"/>
          </a:xfrm>
          <a:prstGeom prst="rect">
            <a:avLst/>
          </a:prstGeom>
          <a:noFill/>
        </p:spPr>
        <p:txBody>
          <a:bodyPr wrap="square">
            <a:spAutoFit/>
          </a:bodyPr>
          <a:lstStyle/>
          <a:p>
            <a:pPr algn="ctr"/>
            <a:r>
              <a:rPr lang="zh-CN" altLang="en-US" sz="6600" dirty="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sym typeface="Arial"/>
              </a:rPr>
              <a:t>目录</a:t>
            </a:r>
          </a:p>
        </p:txBody>
      </p:sp>
      <p:sp>
        <p:nvSpPr>
          <p:cNvPr id="31" name="文本框 6"/>
          <p:cNvSpPr txBox="1"/>
          <p:nvPr>
            <p:custDataLst>
              <p:tags r:id="rId1"/>
            </p:custDataLst>
          </p:nvPr>
        </p:nvSpPr>
        <p:spPr>
          <a:xfrm>
            <a:off x="520098" y="3816425"/>
            <a:ext cx="1979886" cy="268407"/>
          </a:xfrm>
          <a:prstGeom prst="rect">
            <a:avLst/>
          </a:prstGeom>
          <a:noFill/>
        </p:spPr>
        <p:txBody>
          <a:bodyPr vert="horz" wrap="square" rtlCol="0">
            <a:spAutoFit/>
          </a:bodyPr>
          <a:lstStyle/>
          <a:p>
            <a:pPr algn="dist">
              <a:lnSpc>
                <a:spcPct val="120000"/>
              </a:lnSpc>
            </a:pPr>
            <a:r>
              <a:rPr kumimoji="0" lang="en-US" altLang="zh-CN" sz="1050" b="0" i="0" u="none" strike="noStrike" kern="1200" cap="none" spc="0" normalizeH="0" baseline="0" noProof="0" dirty="0">
                <a:ln>
                  <a:noFill/>
                </a:ln>
                <a:solidFill>
                  <a:schemeClr val="bg1"/>
                </a:solidFill>
                <a:effectLst/>
                <a:uLnTx/>
                <a:uFillTx/>
                <a:latin typeface="Arial"/>
                <a:ea typeface="微软雅黑"/>
                <a:cs typeface="黑体" panose="02010609060101010101" charset="-122"/>
                <a:sym typeface="Arial"/>
              </a:rPr>
              <a:t>CONTENTS</a:t>
            </a:r>
            <a:endParaRPr lang="zh-CN" altLang="en-US" sz="1400" dirty="0">
              <a:solidFill>
                <a:schemeClr val="bg1"/>
              </a:solidFill>
              <a:latin typeface="Arial"/>
              <a:ea typeface="微软雅黑"/>
              <a:cs typeface="黑体" panose="02010609060101010101" charset="-122"/>
              <a:sym typeface="Arial"/>
            </a:endParaRPr>
          </a:p>
        </p:txBody>
      </p:sp>
      <p:grpSp>
        <p:nvGrpSpPr>
          <p:cNvPr id="5" name="组合 4"/>
          <p:cNvGrpSpPr/>
          <p:nvPr/>
        </p:nvGrpSpPr>
        <p:grpSpPr>
          <a:xfrm>
            <a:off x="4206284" y="1285622"/>
            <a:ext cx="1041022" cy="842482"/>
            <a:chOff x="4206284" y="1285622"/>
            <a:chExt cx="1041022" cy="842482"/>
          </a:xfrm>
        </p:grpSpPr>
        <p:grpSp>
          <p:nvGrpSpPr>
            <p:cNvPr id="11" name="组合 10"/>
            <p:cNvGrpSpPr/>
            <p:nvPr/>
          </p:nvGrpSpPr>
          <p:grpSpPr>
            <a:xfrm>
              <a:off x="4295525" y="1285622"/>
              <a:ext cx="842482" cy="842482"/>
              <a:chOff x="4263775" y="1520572"/>
              <a:chExt cx="842482" cy="842482"/>
            </a:xfrm>
          </p:grpSpPr>
          <p:pic>
            <p:nvPicPr>
              <p:cNvPr id="7" name="图片 6"/>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0" name="椭圆 9"/>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32" name="文本框 31"/>
            <p:cNvSpPr txBox="1"/>
            <p:nvPr/>
          </p:nvSpPr>
          <p:spPr>
            <a:xfrm>
              <a:off x="4206284" y="1479550"/>
              <a:ext cx="1041022" cy="400110"/>
            </a:xfrm>
            <a:prstGeom prst="rect">
              <a:avLst/>
            </a:prstGeom>
            <a:noFill/>
          </p:spPr>
          <p:txBody>
            <a:bodyPr wrap="square">
              <a:spAutoFit/>
            </a:bodyPr>
            <a:lstStyle/>
            <a:p>
              <a:pPr algn="ctr"/>
              <a:r>
                <a:rPr lang="en-US" altLang="zh-CN" sz="20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rPr>
                <a:t>01</a:t>
              </a:r>
              <a:endParaRPr lang="zh-CN" altLang="en-US" sz="2000" b="1" dirty="0">
                <a:gradFill>
                  <a:gsLst>
                    <a:gs pos="0">
                      <a:schemeClr val="accent1">
                        <a:lumMod val="0"/>
                        <a:lumOff val="100000"/>
                      </a:schemeClr>
                    </a:gs>
                    <a:gs pos="100000">
                      <a:schemeClr val="accent2"/>
                    </a:gs>
                  </a:gsLst>
                  <a:lin ang="2700000" scaled="1"/>
                </a:gradFill>
                <a:latin typeface="Arial"/>
                <a:ea typeface="微软雅黑"/>
                <a:cs typeface="黑体" panose="02010609060101010101" charset="-122"/>
                <a:sym typeface="Arial"/>
              </a:endParaRPr>
            </a:p>
          </p:txBody>
        </p:sp>
      </p:grpSp>
      <p:sp>
        <p:nvSpPr>
          <p:cNvPr id="33" name="文本框 32"/>
          <p:cNvSpPr txBox="1"/>
          <p:nvPr/>
        </p:nvSpPr>
        <p:spPr>
          <a:xfrm>
            <a:off x="4644434" y="2736850"/>
            <a:ext cx="1041022" cy="400110"/>
          </a:xfrm>
          <a:prstGeom prst="rect">
            <a:avLst/>
          </a:prstGeom>
          <a:noFill/>
        </p:spPr>
        <p:txBody>
          <a:bodyPr wrap="square">
            <a:spAutoFit/>
          </a:bodyPr>
          <a:lstStyle/>
          <a:p>
            <a:pPr algn="ctr"/>
            <a:r>
              <a:rPr lang="en-US" altLang="zh-CN"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rPr>
              <a:t>02</a:t>
            </a:r>
            <a:endParaRPr lang="zh-CN" altLang="en-US"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endParaRPr>
          </a:p>
        </p:txBody>
      </p:sp>
      <p:sp>
        <p:nvSpPr>
          <p:cNvPr id="34" name="文本框 33"/>
          <p:cNvSpPr txBox="1"/>
          <p:nvPr/>
        </p:nvSpPr>
        <p:spPr>
          <a:xfrm>
            <a:off x="4539659" y="4079875"/>
            <a:ext cx="1041022" cy="400110"/>
          </a:xfrm>
          <a:prstGeom prst="rect">
            <a:avLst/>
          </a:prstGeom>
          <a:noFill/>
        </p:spPr>
        <p:txBody>
          <a:bodyPr wrap="square">
            <a:spAutoFit/>
          </a:bodyPr>
          <a:lstStyle/>
          <a:p>
            <a:pPr algn="ctr"/>
            <a:r>
              <a:rPr lang="en-US" altLang="zh-CN"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rPr>
              <a:t>03</a:t>
            </a:r>
            <a:endParaRPr lang="zh-CN" altLang="en-US"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endParaRPr>
          </a:p>
        </p:txBody>
      </p:sp>
      <p:sp>
        <p:nvSpPr>
          <p:cNvPr id="35" name="文本框 34"/>
          <p:cNvSpPr txBox="1"/>
          <p:nvPr/>
        </p:nvSpPr>
        <p:spPr>
          <a:xfrm>
            <a:off x="4130084" y="5318125"/>
            <a:ext cx="1041022" cy="400110"/>
          </a:xfrm>
          <a:prstGeom prst="rect">
            <a:avLst/>
          </a:prstGeom>
          <a:noFill/>
        </p:spPr>
        <p:txBody>
          <a:bodyPr wrap="square">
            <a:spAutoFit/>
          </a:bodyPr>
          <a:lstStyle/>
          <a:p>
            <a:pPr algn="ctr"/>
            <a:r>
              <a:rPr lang="en-US" altLang="zh-CN"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rPr>
              <a:t>04</a:t>
            </a:r>
            <a:endParaRPr lang="zh-CN" altLang="en-US" sz="2000" b="1" dirty="0">
              <a:gradFill>
                <a:gsLst>
                  <a:gs pos="0">
                    <a:schemeClr val="bg1">
                      <a:lumMod val="0"/>
                      <a:lumOff val="100000"/>
                    </a:schemeClr>
                  </a:gs>
                  <a:gs pos="100000">
                    <a:schemeClr val="accent2"/>
                  </a:gs>
                </a:gsLst>
                <a:lin ang="2700000" scaled="1"/>
              </a:gradFill>
              <a:latin typeface="Arial"/>
              <a:ea typeface="微软雅黑"/>
              <a:cs typeface="黑体" panose="02010609060101010101" charset="-122"/>
              <a:sym typeface="Arial"/>
            </a:endParaRPr>
          </a:p>
        </p:txBody>
      </p:sp>
      <p:sp>
        <p:nvSpPr>
          <p:cNvPr id="36" name="文本框 35"/>
          <p:cNvSpPr txBox="1"/>
          <p:nvPr>
            <p:custDataLst>
              <p:tags r:id="rId2"/>
            </p:custDataLst>
          </p:nvPr>
        </p:nvSpPr>
        <p:spPr>
          <a:xfrm>
            <a:off x="5259519" y="1338587"/>
            <a:ext cx="1620957" cy="437043"/>
          </a:xfrm>
          <a:prstGeom prst="rect">
            <a:avLst/>
          </a:prstGeom>
          <a:noFill/>
        </p:spPr>
        <p:txBody>
          <a:bodyPr vert="horz" wrap="none" rtlCol="0">
            <a:spAutoFit/>
          </a:bodyPr>
          <a:lstStyle>
            <a:defPPr>
              <a:defRPr lang="zh-CN"/>
            </a:defPPr>
            <a:lvl1pPr>
              <a:lnSpc>
                <a:spcPct val="80000"/>
              </a:lnSpc>
              <a:defRPr sz="5400" i="1">
                <a:gradFill flip="none" rotWithShape="1">
                  <a:gsLst>
                    <a:gs pos="0">
                      <a:srgbClr val="CEFBFF"/>
                    </a:gs>
                    <a:gs pos="100000">
                      <a:srgbClr val="00FFFF"/>
                    </a:gs>
                  </a:gsLst>
                  <a:lin ang="0" scaled="1"/>
                  <a:tileRect/>
                </a:gradFill>
                <a:latin typeface="+mj-ea"/>
                <a:ea typeface="+mj-ea"/>
              </a:defRPr>
            </a:lvl1pPr>
          </a:lstStyle>
          <a:p>
            <a:pPr algn="ctr"/>
            <a:r>
              <a:rPr lang="zh-CN" altLang="en-US" sz="2800" b="1" i="0" dirty="0">
                <a:gradFill flip="none" rotWithShape="1">
                  <a:gsLst>
                    <a:gs pos="0">
                      <a:schemeClr val="bg1"/>
                    </a:gs>
                    <a:gs pos="100000">
                      <a:schemeClr val="accent2"/>
                    </a:gs>
                  </a:gsLst>
                  <a:lin ang="2700000" scaled="1"/>
                  <a:tileRect/>
                </a:gradFill>
                <a:latin typeface="Arial"/>
                <a:ea typeface="微软雅黑"/>
                <a:cs typeface="黑体" panose="02010609060101010101" charset="-122"/>
                <a:sym typeface="Arial"/>
              </a:rPr>
              <a:t>社团概述</a:t>
            </a:r>
          </a:p>
        </p:txBody>
      </p:sp>
      <p:sp>
        <p:nvSpPr>
          <p:cNvPr id="38" name="文本框 15"/>
          <p:cNvSpPr txBox="1"/>
          <p:nvPr>
            <p:custDataLst>
              <p:tags r:id="rId3"/>
            </p:custDataLst>
          </p:nvPr>
        </p:nvSpPr>
        <p:spPr>
          <a:xfrm>
            <a:off x="5282187" y="1739082"/>
            <a:ext cx="4260645" cy="336374"/>
          </a:xfrm>
          <a:prstGeom prst="rect">
            <a:avLst/>
          </a:prstGeom>
          <a:noFill/>
        </p:spPr>
        <p:txBody>
          <a:bodyPr vert="horz"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社团章程、财务及宣传制度</a:t>
            </a:r>
          </a:p>
        </p:txBody>
      </p:sp>
      <p:sp>
        <p:nvSpPr>
          <p:cNvPr id="40" name="文本框 39"/>
          <p:cNvSpPr txBox="1"/>
          <p:nvPr>
            <p:custDataLst>
              <p:tags r:id="rId4"/>
            </p:custDataLst>
          </p:nvPr>
        </p:nvSpPr>
        <p:spPr>
          <a:xfrm>
            <a:off x="5721248" y="2608074"/>
            <a:ext cx="1620957" cy="437043"/>
          </a:xfrm>
          <a:prstGeom prst="rect">
            <a:avLst/>
          </a:prstGeom>
          <a:noFill/>
        </p:spPr>
        <p:txBody>
          <a:bodyPr vert="horz" wrap="none" rtlCol="0">
            <a:spAutoFit/>
          </a:bodyPr>
          <a:lstStyle>
            <a:defPPr>
              <a:defRPr lang="zh-CN"/>
            </a:defPPr>
            <a:lvl1pPr>
              <a:lnSpc>
                <a:spcPct val="80000"/>
              </a:lnSpc>
              <a:defRPr sz="5400" i="1">
                <a:gradFill flip="none" rotWithShape="1">
                  <a:gsLst>
                    <a:gs pos="0">
                      <a:srgbClr val="CEFBFF"/>
                    </a:gs>
                    <a:gs pos="100000">
                      <a:srgbClr val="00FFFF"/>
                    </a:gs>
                  </a:gsLst>
                  <a:lin ang="0" scaled="1"/>
                  <a:tileRect/>
                </a:gradFill>
                <a:latin typeface="+mj-ea"/>
                <a:ea typeface="+mj-ea"/>
              </a:defRPr>
            </a:lvl1pPr>
          </a:lstStyle>
          <a:p>
            <a:pPr algn="ctr"/>
            <a:r>
              <a:rPr lang="zh-CN" altLang="en-US" sz="2800" b="1" i="0" dirty="0">
                <a:gradFill flip="none" rotWithShape="1">
                  <a:gsLst>
                    <a:gs pos="0">
                      <a:schemeClr val="bg1"/>
                    </a:gs>
                    <a:gs pos="100000">
                      <a:schemeClr val="accent2"/>
                    </a:gs>
                  </a:gsLst>
                  <a:lin ang="2700000" scaled="1"/>
                  <a:tileRect/>
                </a:gradFill>
                <a:latin typeface="Arial"/>
                <a:ea typeface="微软雅黑"/>
                <a:cs typeface="黑体" panose="02010609060101010101" charset="-122"/>
                <a:sym typeface="Arial"/>
              </a:rPr>
              <a:t>特色活动</a:t>
            </a:r>
          </a:p>
        </p:txBody>
      </p:sp>
      <p:sp>
        <p:nvSpPr>
          <p:cNvPr id="42" name="文本框 15"/>
          <p:cNvSpPr txBox="1"/>
          <p:nvPr>
            <p:custDataLst>
              <p:tags r:id="rId5"/>
            </p:custDataLst>
          </p:nvPr>
        </p:nvSpPr>
        <p:spPr>
          <a:xfrm>
            <a:off x="5756258" y="3030043"/>
            <a:ext cx="4260645" cy="336374"/>
          </a:xfrm>
          <a:prstGeom prst="rect">
            <a:avLst/>
          </a:prstGeom>
          <a:noFill/>
        </p:spPr>
        <p:txBody>
          <a:bodyPr vert="horz"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纳新活动、校赛</a:t>
            </a:r>
          </a:p>
        </p:txBody>
      </p:sp>
      <p:sp>
        <p:nvSpPr>
          <p:cNvPr id="44" name="文本框 43"/>
          <p:cNvSpPr txBox="1"/>
          <p:nvPr>
            <p:custDataLst>
              <p:tags r:id="rId6"/>
            </p:custDataLst>
          </p:nvPr>
        </p:nvSpPr>
        <p:spPr>
          <a:xfrm>
            <a:off x="5636804" y="4024578"/>
            <a:ext cx="2339103" cy="437043"/>
          </a:xfrm>
          <a:prstGeom prst="rect">
            <a:avLst/>
          </a:prstGeom>
          <a:noFill/>
        </p:spPr>
        <p:txBody>
          <a:bodyPr vert="horz" wrap="none" rtlCol="0">
            <a:spAutoFit/>
          </a:bodyPr>
          <a:lstStyle>
            <a:defPPr>
              <a:defRPr lang="zh-CN"/>
            </a:defPPr>
            <a:lvl1pPr>
              <a:lnSpc>
                <a:spcPct val="80000"/>
              </a:lnSpc>
              <a:defRPr sz="5400" i="1">
                <a:gradFill flip="none" rotWithShape="1">
                  <a:gsLst>
                    <a:gs pos="0">
                      <a:srgbClr val="CEFBFF"/>
                    </a:gs>
                    <a:gs pos="100000">
                      <a:srgbClr val="00FFFF"/>
                    </a:gs>
                  </a:gsLst>
                  <a:lin ang="0" scaled="1"/>
                  <a:tileRect/>
                </a:gradFill>
                <a:latin typeface="+mj-ea"/>
                <a:ea typeface="+mj-ea"/>
              </a:defRPr>
            </a:lvl1pPr>
          </a:lstStyle>
          <a:p>
            <a:pPr algn="ctr"/>
            <a:r>
              <a:rPr lang="zh-CN" altLang="en-US" sz="2800" b="1" i="0" dirty="0">
                <a:gradFill flip="none" rotWithShape="1">
                  <a:gsLst>
                    <a:gs pos="0">
                      <a:schemeClr val="bg1"/>
                    </a:gs>
                    <a:gs pos="100000">
                      <a:schemeClr val="accent2"/>
                    </a:gs>
                  </a:gsLst>
                  <a:lin ang="2700000" scaled="1"/>
                  <a:tileRect/>
                </a:gradFill>
                <a:latin typeface="Arial"/>
                <a:ea typeface="微软雅黑"/>
                <a:cs typeface="黑体" panose="02010609060101010101" charset="-122"/>
                <a:sym typeface="Arial"/>
              </a:rPr>
              <a:t>科研竞赛成果</a:t>
            </a:r>
          </a:p>
        </p:txBody>
      </p:sp>
      <p:sp>
        <p:nvSpPr>
          <p:cNvPr id="46" name="文本框 15"/>
          <p:cNvSpPr txBox="1"/>
          <p:nvPr>
            <p:custDataLst>
              <p:tags r:id="rId7"/>
            </p:custDataLst>
          </p:nvPr>
        </p:nvSpPr>
        <p:spPr>
          <a:xfrm>
            <a:off x="5685456" y="4424247"/>
            <a:ext cx="4260645" cy="336374"/>
          </a:xfrm>
          <a:prstGeom prst="rect">
            <a:avLst/>
          </a:prstGeom>
          <a:noFill/>
        </p:spPr>
        <p:txBody>
          <a:bodyPr vert="horz"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校队 </a:t>
            </a:r>
            <a:r>
              <a:rPr lang="en-US" altLang="zh-CN" sz="1200" dirty="0">
                <a:solidFill>
                  <a:schemeClr val="bg1"/>
                </a:solidFill>
                <a:latin typeface="Arial"/>
                <a:ea typeface="微软雅黑"/>
                <a:cs typeface="黑体" panose="02010609060101010101" charset="-122"/>
                <a:sym typeface="Arial"/>
              </a:rPr>
              <a:t>She11ud0 </a:t>
            </a:r>
            <a:r>
              <a:rPr lang="zh-CN" altLang="en-US" sz="1200" dirty="0">
                <a:solidFill>
                  <a:schemeClr val="bg1"/>
                </a:solidFill>
                <a:latin typeface="Arial"/>
                <a:ea typeface="微软雅黑"/>
                <a:cs typeface="黑体" panose="02010609060101010101" charset="-122"/>
                <a:sym typeface="Arial"/>
              </a:rPr>
              <a:t>所获省级、国家级比赛成果</a:t>
            </a:r>
          </a:p>
        </p:txBody>
      </p:sp>
      <p:sp>
        <p:nvSpPr>
          <p:cNvPr id="48" name="文本框 47"/>
          <p:cNvSpPr txBox="1"/>
          <p:nvPr>
            <p:custDataLst>
              <p:tags r:id="rId8"/>
            </p:custDataLst>
          </p:nvPr>
        </p:nvSpPr>
        <p:spPr>
          <a:xfrm>
            <a:off x="5224615" y="5346071"/>
            <a:ext cx="2698176" cy="437043"/>
          </a:xfrm>
          <a:prstGeom prst="rect">
            <a:avLst/>
          </a:prstGeom>
          <a:noFill/>
        </p:spPr>
        <p:txBody>
          <a:bodyPr vert="horz" wrap="none" rtlCol="0">
            <a:spAutoFit/>
          </a:bodyPr>
          <a:lstStyle>
            <a:defPPr>
              <a:defRPr lang="zh-CN"/>
            </a:defPPr>
            <a:lvl1pPr>
              <a:lnSpc>
                <a:spcPct val="80000"/>
              </a:lnSpc>
              <a:defRPr sz="5400" i="1">
                <a:gradFill flip="none" rotWithShape="1">
                  <a:gsLst>
                    <a:gs pos="0">
                      <a:srgbClr val="CEFBFF"/>
                    </a:gs>
                    <a:gs pos="100000">
                      <a:srgbClr val="00FFFF"/>
                    </a:gs>
                  </a:gsLst>
                  <a:lin ang="0" scaled="1"/>
                  <a:tileRect/>
                </a:gradFill>
                <a:latin typeface="+mj-ea"/>
                <a:ea typeface="+mj-ea"/>
              </a:defRPr>
            </a:lvl1pPr>
          </a:lstStyle>
          <a:p>
            <a:pPr algn="ctr"/>
            <a:r>
              <a:rPr lang="zh-CN" altLang="en-US" sz="2800" b="1" i="0" dirty="0">
                <a:gradFill flip="none" rotWithShape="1">
                  <a:gsLst>
                    <a:gs pos="0">
                      <a:schemeClr val="bg1"/>
                    </a:gs>
                    <a:gs pos="100000">
                      <a:schemeClr val="accent2"/>
                    </a:gs>
                  </a:gsLst>
                  <a:lin ang="2700000" scaled="1"/>
                  <a:tileRect/>
                </a:gradFill>
                <a:latin typeface="Arial"/>
                <a:ea typeface="微软雅黑"/>
                <a:cs typeface="黑体" panose="02010609060101010101" charset="-122"/>
                <a:sym typeface="Arial"/>
              </a:rPr>
              <a:t>下年度工作计划</a:t>
            </a:r>
          </a:p>
        </p:txBody>
      </p:sp>
      <p:sp>
        <p:nvSpPr>
          <p:cNvPr id="50" name="文本框 15"/>
          <p:cNvSpPr txBox="1"/>
          <p:nvPr>
            <p:custDataLst>
              <p:tags r:id="rId9"/>
            </p:custDataLst>
          </p:nvPr>
        </p:nvSpPr>
        <p:spPr>
          <a:xfrm>
            <a:off x="5262220" y="5728565"/>
            <a:ext cx="4260645" cy="336374"/>
          </a:xfrm>
          <a:prstGeom prst="rect">
            <a:avLst/>
          </a:prstGeom>
          <a:noFill/>
        </p:spPr>
        <p:txBody>
          <a:bodyPr vert="horz"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认识不足、总结经验</a:t>
            </a:r>
          </a:p>
        </p:txBody>
      </p:sp>
      <p:cxnSp>
        <p:nvCxnSpPr>
          <p:cNvPr id="51" name="直接连接符 50"/>
          <p:cNvCxnSpPr/>
          <p:nvPr/>
        </p:nvCxnSpPr>
        <p:spPr>
          <a:xfrm>
            <a:off x="3646603" y="2207273"/>
            <a:ext cx="7135697" cy="0"/>
          </a:xfrm>
          <a:prstGeom prst="line">
            <a:avLst/>
          </a:prstGeom>
          <a:ln w="15875">
            <a:gradFill flip="none" rotWithShape="1">
              <a:gsLst>
                <a:gs pos="0">
                  <a:srgbClr val="04A4D6">
                    <a:alpha val="0"/>
                  </a:srgbClr>
                </a:gs>
                <a:gs pos="100000">
                  <a:srgbClr val="04A4D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122853" y="3645548"/>
            <a:ext cx="7135697" cy="0"/>
          </a:xfrm>
          <a:prstGeom prst="line">
            <a:avLst/>
          </a:prstGeom>
          <a:ln w="15875">
            <a:gradFill flip="none" rotWithShape="1">
              <a:gsLst>
                <a:gs pos="0">
                  <a:srgbClr val="04A4D6">
                    <a:alpha val="0"/>
                  </a:srgbClr>
                </a:gs>
                <a:gs pos="100000">
                  <a:srgbClr val="04A4D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646603" y="4998098"/>
            <a:ext cx="7135697" cy="0"/>
          </a:xfrm>
          <a:prstGeom prst="line">
            <a:avLst/>
          </a:prstGeom>
          <a:ln w="15875">
            <a:gradFill flip="none" rotWithShape="1">
              <a:gsLst>
                <a:gs pos="0">
                  <a:srgbClr val="04A4D6">
                    <a:alpha val="0"/>
                  </a:srgbClr>
                </a:gs>
                <a:gs pos="100000">
                  <a:srgbClr val="04A4D6"/>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54" name="VCG41N488882816" descr="图片包含 游戏机, 灯光, 星星&#10;&#10;描述已自动生成"/>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rot="16200000">
            <a:off x="10152878" y="-18275"/>
            <a:ext cx="2020848" cy="2057398"/>
          </a:xfrm>
          <a:custGeom>
            <a:avLst/>
            <a:gdLst>
              <a:gd name="connsiteX0" fmla="*/ 6110180 w 6110180"/>
              <a:gd name="connsiteY0" fmla="*/ 1 h 6220691"/>
              <a:gd name="connsiteX1" fmla="*/ 6110180 w 6110180"/>
              <a:gd name="connsiteY1" fmla="*/ 6220691 h 6220691"/>
              <a:gd name="connsiteX2" fmla="*/ 0 w 6110180"/>
              <a:gd name="connsiteY2" fmla="*/ 6220690 h 6220691"/>
              <a:gd name="connsiteX3" fmla="*/ 0 w 6110180"/>
              <a:gd name="connsiteY3" fmla="*/ 0 h 6220691"/>
            </a:gdLst>
            <a:ahLst/>
            <a:cxnLst>
              <a:cxn ang="0">
                <a:pos x="connsiteX0" y="connsiteY0"/>
              </a:cxn>
              <a:cxn ang="0">
                <a:pos x="connsiteX1" y="connsiteY1"/>
              </a:cxn>
              <a:cxn ang="0">
                <a:pos x="connsiteX2" y="connsiteY2"/>
              </a:cxn>
              <a:cxn ang="0">
                <a:pos x="connsiteX3" y="connsiteY3"/>
              </a:cxn>
            </a:cxnLst>
            <a:rect l="l" t="t" r="r" b="b"/>
            <a:pathLst>
              <a:path w="6110180" h="6220691">
                <a:moveTo>
                  <a:pt x="6110180" y="1"/>
                </a:moveTo>
                <a:lnTo>
                  <a:pt x="6110180" y="6220691"/>
                </a:lnTo>
                <a:lnTo>
                  <a:pt x="0" y="6220690"/>
                </a:lnTo>
                <a:lnTo>
                  <a:pt x="0" y="0"/>
                </a:lnTo>
                <a:close/>
              </a:path>
            </a:pathLst>
          </a:custGeom>
        </p:spPr>
      </p:pic>
      <p:sp>
        <p:nvSpPr>
          <p:cNvPr id="57" name="文本框 56"/>
          <p:cNvSpPr txBox="1"/>
          <p:nvPr/>
        </p:nvSpPr>
        <p:spPr>
          <a:xfrm>
            <a:off x="7273690" y="2622098"/>
            <a:ext cx="2232672" cy="369332"/>
          </a:xfrm>
          <a:prstGeom prst="rect">
            <a:avLst/>
          </a:prstGeom>
          <a:noFill/>
        </p:spPr>
        <p:txBody>
          <a:bodyPr wrap="square">
            <a:spAutoFit/>
          </a:bodyPr>
          <a:lstStyle/>
          <a:p>
            <a:endParaRPr lang="zh-CN" altLang="en-US" sz="800" dirty="0">
              <a:solidFill>
                <a:schemeClr val="accent2"/>
              </a:solidFill>
              <a:latin typeface="Arial"/>
              <a:ea typeface="微软雅黑"/>
              <a:cs typeface="黑体" panose="02010609060101010101" charset="-122"/>
              <a:sym typeface="Arial"/>
            </a:endParaRPr>
          </a:p>
          <a:p>
            <a:r>
              <a:rPr lang="en-US" altLang="zh-CN" sz="1000" dirty="0">
                <a:solidFill>
                  <a:schemeClr val="accent2"/>
                </a:solidFill>
                <a:latin typeface="Arial"/>
                <a:ea typeface="微软雅黑"/>
                <a:cs typeface="黑体" panose="02010609060101010101" charset="-122"/>
                <a:sym typeface="Arial"/>
              </a:rPr>
              <a:t>Daily Activities</a:t>
            </a:r>
            <a:endParaRPr lang="zh-CN" altLang="en-US" sz="1000" dirty="0">
              <a:solidFill>
                <a:schemeClr val="accent2"/>
              </a:solidFill>
              <a:latin typeface="Arial"/>
              <a:ea typeface="微软雅黑"/>
              <a:cs typeface="黑体" panose="02010609060101010101" charset="-122"/>
              <a:sym typeface="Arial"/>
            </a:endParaRPr>
          </a:p>
        </p:txBody>
      </p:sp>
      <p:sp>
        <p:nvSpPr>
          <p:cNvPr id="62" name="文本框 61"/>
          <p:cNvSpPr txBox="1"/>
          <p:nvPr/>
        </p:nvSpPr>
        <p:spPr>
          <a:xfrm>
            <a:off x="6835070" y="1479550"/>
            <a:ext cx="1821067" cy="246221"/>
          </a:xfrm>
          <a:prstGeom prst="rect">
            <a:avLst/>
          </a:prstGeom>
          <a:noFill/>
        </p:spPr>
        <p:txBody>
          <a:bodyPr wrap="square">
            <a:spAutoFit/>
          </a:bodyPr>
          <a:lstStyle/>
          <a:p>
            <a:pPr algn="l" rtl="0"/>
            <a:r>
              <a:rPr lang="en-US" altLang="zh-CN" sz="1000" b="0" i="0" dirty="0">
                <a:solidFill>
                  <a:srgbClr val="04B1E4"/>
                </a:solidFill>
                <a:effectLst/>
                <a:latin typeface="Arial" panose="020B0604020202020204" pitchFamily="34" charset="0"/>
              </a:rPr>
              <a:t>Association Overview</a:t>
            </a:r>
          </a:p>
        </p:txBody>
      </p:sp>
      <p:sp>
        <p:nvSpPr>
          <p:cNvPr id="67" name="文本框 66"/>
          <p:cNvSpPr txBox="1"/>
          <p:nvPr/>
        </p:nvSpPr>
        <p:spPr>
          <a:xfrm>
            <a:off x="7923173" y="4186200"/>
            <a:ext cx="3166378" cy="246221"/>
          </a:xfrm>
          <a:prstGeom prst="rect">
            <a:avLst/>
          </a:prstGeom>
          <a:noFill/>
        </p:spPr>
        <p:txBody>
          <a:bodyPr wrap="square">
            <a:spAutoFit/>
          </a:bodyPr>
          <a:lstStyle/>
          <a:p>
            <a:r>
              <a:rPr lang="en-US" altLang="zh-CN" sz="1000" dirty="0">
                <a:solidFill>
                  <a:schemeClr val="accent2"/>
                </a:solidFill>
                <a:latin typeface="Arial"/>
                <a:ea typeface="微软雅黑"/>
                <a:cs typeface="黑体" panose="02010609060101010101" charset="-122"/>
                <a:sym typeface="Arial"/>
              </a:rPr>
              <a:t>Research competition achievements</a:t>
            </a:r>
          </a:p>
        </p:txBody>
      </p:sp>
      <p:sp>
        <p:nvSpPr>
          <p:cNvPr id="71" name="文本框 70"/>
          <p:cNvSpPr txBox="1"/>
          <p:nvPr/>
        </p:nvSpPr>
        <p:spPr>
          <a:xfrm>
            <a:off x="7872046" y="5498301"/>
            <a:ext cx="2202838" cy="246221"/>
          </a:xfrm>
          <a:prstGeom prst="rect">
            <a:avLst/>
          </a:prstGeom>
          <a:noFill/>
        </p:spPr>
        <p:txBody>
          <a:bodyPr wrap="square">
            <a:spAutoFit/>
          </a:bodyPr>
          <a:lstStyle/>
          <a:p>
            <a:r>
              <a:rPr lang="en-US" altLang="zh-CN" sz="1000" dirty="0">
                <a:solidFill>
                  <a:schemeClr val="accent2"/>
                </a:solidFill>
                <a:latin typeface="Arial"/>
                <a:ea typeface="微软雅黑"/>
                <a:cs typeface="黑体" panose="02010609060101010101" charset="-122"/>
                <a:sym typeface="Arial"/>
              </a:rPr>
              <a:t>Next year's work plan</a:t>
            </a:r>
            <a:endParaRPr lang="zh-CN" altLang="en-US" sz="1000" dirty="0">
              <a:solidFill>
                <a:schemeClr val="accent2"/>
              </a:solidFill>
              <a:latin typeface="Arial"/>
              <a:ea typeface="微软雅黑"/>
              <a:cs typeface="黑体" panose="02010609060101010101" charset="-122"/>
              <a:sym typeface="Arial"/>
            </a:endParaRPr>
          </a:p>
        </p:txBody>
      </p:sp>
      <p:sp>
        <p:nvSpPr>
          <p:cNvPr id="41"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8" grpId="0"/>
      <p:bldP spid="40" grpId="0"/>
      <p:bldP spid="42" grpId="0"/>
      <p:bldP spid="44" grpId="0"/>
      <p:bldP spid="46" grpId="0"/>
      <p:bldP spid="48" grpId="0"/>
      <p:bldP spid="50" grpId="0"/>
      <p:bldP spid="57" grpId="0"/>
      <p:bldP spid="62" grpId="0"/>
      <p:bldP spid="67" grpId="0"/>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custDataLst>
              <p:tags r:id="rId1"/>
            </p:custDataLst>
          </p:nvPr>
        </p:nvSpPr>
        <p:spPr>
          <a:xfrm>
            <a:off x="887929" y="252395"/>
            <a:ext cx="9745236"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第六届浙江省网络与信息安全知识竞赛知识竞赛</a:t>
            </a:r>
          </a:p>
        </p:txBody>
      </p:sp>
      <p:pic>
        <p:nvPicPr>
          <p:cNvPr id="8" name="图片 7">
            <a:extLst>
              <a:ext uri="{FF2B5EF4-FFF2-40B4-BE49-F238E27FC236}">
                <a16:creationId xmlns:a16="http://schemas.microsoft.com/office/drawing/2014/main" id="{DCD973BA-1099-4266-DC79-133600649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378358" y="936794"/>
            <a:ext cx="3750945" cy="5321300"/>
          </a:xfrm>
          <a:prstGeom prst="rect">
            <a:avLst/>
          </a:prstGeom>
        </p:spPr>
      </p:pic>
      <p:pic>
        <p:nvPicPr>
          <p:cNvPr id="9" name="图片 8">
            <a:extLst>
              <a:ext uri="{FF2B5EF4-FFF2-40B4-BE49-F238E27FC236}">
                <a16:creationId xmlns:a16="http://schemas.microsoft.com/office/drawing/2014/main" id="{8C7A4099-CF8E-DE81-6554-B1C9933ABB41}"/>
              </a:ext>
            </a:extLst>
          </p:cNvPr>
          <p:cNvPicPr>
            <a:picLocks noChangeAspect="1"/>
          </p:cNvPicPr>
          <p:nvPr/>
        </p:nvPicPr>
        <p:blipFill>
          <a:blip r:embed="rId5"/>
          <a:stretch>
            <a:fillRect/>
          </a:stretch>
        </p:blipFill>
        <p:spPr>
          <a:xfrm rot="5400000">
            <a:off x="7056728" y="942764"/>
            <a:ext cx="3783011" cy="5341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 name="图片 8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custDataLst>
              <p:tags r:id="rId1"/>
            </p:custDataLst>
          </p:nvPr>
        </p:nvSpPr>
        <p:spPr>
          <a:xfrm>
            <a:off x="887929" y="252395"/>
            <a:ext cx="9745236"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第六届浙江省网络与信息安全知识竞赛技能挑战赛</a:t>
            </a:r>
          </a:p>
        </p:txBody>
      </p:sp>
      <p:cxnSp>
        <p:nvCxnSpPr>
          <p:cNvPr id="13" name="直接连接符 12">
            <a:extLst>
              <a:ext uri="{FF2B5EF4-FFF2-40B4-BE49-F238E27FC236}">
                <a16:creationId xmlns:a16="http://schemas.microsoft.com/office/drawing/2014/main" id="{AA55F40F-EF05-5016-E78F-3096570DE180}"/>
              </a:ext>
            </a:extLst>
          </p:cNvPr>
          <p:cNvCxnSpPr>
            <a:cxnSpLocks/>
          </p:cNvCxnSpPr>
          <p:nvPr/>
        </p:nvCxnSpPr>
        <p:spPr>
          <a:xfrm>
            <a:off x="6061587" y="2293090"/>
            <a:ext cx="0" cy="2271820"/>
          </a:xfrm>
          <a:prstGeom prst="line">
            <a:avLst/>
          </a:prstGeom>
          <a:ln w="15875">
            <a:gradFill flip="none" rotWithShape="1">
              <a:gsLst>
                <a:gs pos="0">
                  <a:schemeClr val="accent2">
                    <a:alpha val="0"/>
                  </a:schemeClr>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8DCDED6-17A0-F499-24F3-8E417F99BCE6}"/>
              </a:ext>
            </a:extLst>
          </p:cNvPr>
          <p:cNvPicPr>
            <a:picLocks noChangeAspect="1"/>
          </p:cNvPicPr>
          <p:nvPr/>
        </p:nvPicPr>
        <p:blipFill>
          <a:blip r:embed="rId4"/>
          <a:stretch>
            <a:fillRect/>
          </a:stretch>
        </p:blipFill>
        <p:spPr>
          <a:xfrm rot="5400000">
            <a:off x="1238712" y="1066718"/>
            <a:ext cx="3732530" cy="5306695"/>
          </a:xfrm>
          <a:prstGeom prst="rect">
            <a:avLst/>
          </a:prstGeom>
        </p:spPr>
      </p:pic>
      <p:pic>
        <p:nvPicPr>
          <p:cNvPr id="3" name="图片 2">
            <a:extLst>
              <a:ext uri="{FF2B5EF4-FFF2-40B4-BE49-F238E27FC236}">
                <a16:creationId xmlns:a16="http://schemas.microsoft.com/office/drawing/2014/main" id="{55977192-1B23-4E8D-168F-7229DBB5A630}"/>
              </a:ext>
            </a:extLst>
          </p:cNvPr>
          <p:cNvPicPr>
            <a:picLocks noChangeAspect="1"/>
          </p:cNvPicPr>
          <p:nvPr/>
        </p:nvPicPr>
        <p:blipFill>
          <a:blip r:embed="rId5"/>
          <a:stretch>
            <a:fillRect/>
          </a:stretch>
        </p:blipFill>
        <p:spPr>
          <a:xfrm rot="5400000">
            <a:off x="7205837" y="1081640"/>
            <a:ext cx="3693795" cy="5238115"/>
          </a:xfrm>
          <a:prstGeom prst="rect">
            <a:avLst/>
          </a:prstGeom>
        </p:spPr>
      </p:pic>
    </p:spTree>
    <p:extLst>
      <p:ext uri="{BB962C8B-B14F-4D97-AF65-F5344CB8AC3E}">
        <p14:creationId xmlns:p14="http://schemas.microsoft.com/office/powerpoint/2010/main" val="1444717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 name="矩形: 圆角 97"/>
          <p:cNvSpPr/>
          <p:nvPr/>
        </p:nvSpPr>
        <p:spPr>
          <a:xfrm>
            <a:off x="570128" y="1931732"/>
            <a:ext cx="10788263" cy="4644448"/>
          </a:xfrm>
          <a:prstGeom prst="roundRect">
            <a:avLst>
              <a:gd name="adj" fmla="val 2729"/>
            </a:avLst>
          </a:prstGeom>
          <a:gradFill flip="none" rotWithShape="1">
            <a:gsLst>
              <a:gs pos="0">
                <a:schemeClr val="accent2">
                  <a:alpha val="0"/>
                </a:schemeClr>
              </a:gs>
              <a:gs pos="100000">
                <a:schemeClr val="accent2">
                  <a:alpha val="82000"/>
                </a:schemeClr>
              </a:gs>
            </a:gsLst>
            <a:lin ang="54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pic>
        <p:nvPicPr>
          <p:cNvPr id="83" name="图片 8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custDataLst>
              <p:tags r:id="rId1"/>
            </p:custDataLst>
          </p:nvPr>
        </p:nvSpPr>
        <p:spPr>
          <a:xfrm>
            <a:off x="792541" y="148890"/>
            <a:ext cx="11513077"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浙江省大学生信息技术应用创新大赛网络安全赛道</a:t>
            </a:r>
          </a:p>
        </p:txBody>
      </p:sp>
      <p:pic>
        <p:nvPicPr>
          <p:cNvPr id="6" name="图片 5">
            <a:extLst>
              <a:ext uri="{FF2B5EF4-FFF2-40B4-BE49-F238E27FC236}">
                <a16:creationId xmlns:a16="http://schemas.microsoft.com/office/drawing/2014/main" id="{C2CB0F07-F050-539A-D1B1-AF6B6DF643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837576" y="804278"/>
            <a:ext cx="4072153" cy="5904524"/>
          </a:xfrm>
          <a:prstGeom prst="rect">
            <a:avLst/>
          </a:prstGeom>
        </p:spPr>
      </p:pic>
      <p:pic>
        <p:nvPicPr>
          <p:cNvPr id="9" name="图片 8">
            <a:extLst>
              <a:ext uri="{FF2B5EF4-FFF2-40B4-BE49-F238E27FC236}">
                <a16:creationId xmlns:a16="http://schemas.microsoft.com/office/drawing/2014/main" id="{A1E50708-0863-F233-F5C4-F396A4239E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6234484" y="478183"/>
            <a:ext cx="3691100" cy="65567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5139521" y="0"/>
            <a:ext cx="7052479" cy="6858000"/>
          </a:xfrm>
          <a:custGeom>
            <a:avLst/>
            <a:gdLst>
              <a:gd name="connsiteX0" fmla="*/ 7052479 w 7052479"/>
              <a:gd name="connsiteY0" fmla="*/ 6858000 h 6858000"/>
              <a:gd name="connsiteX1" fmla="*/ 0 w 7052479"/>
              <a:gd name="connsiteY1" fmla="*/ 6858000 h 6858000"/>
              <a:gd name="connsiteX2" fmla="*/ 0 w 7052479"/>
              <a:gd name="connsiteY2" fmla="*/ 0 h 6858000"/>
              <a:gd name="connsiteX3" fmla="*/ 7052479 w 7052479"/>
              <a:gd name="connsiteY3" fmla="*/ 0 h 6858000"/>
            </a:gdLst>
            <a:ahLst/>
            <a:cxnLst>
              <a:cxn ang="0">
                <a:pos x="connsiteX0" y="connsiteY0"/>
              </a:cxn>
              <a:cxn ang="0">
                <a:pos x="connsiteX1" y="connsiteY1"/>
              </a:cxn>
              <a:cxn ang="0">
                <a:pos x="connsiteX2" y="connsiteY2"/>
              </a:cxn>
              <a:cxn ang="0">
                <a:pos x="connsiteX3" y="connsiteY3"/>
              </a:cxn>
            </a:cxnLst>
            <a:rect l="l" t="t" r="r" b="b"/>
            <a:pathLst>
              <a:path w="7052479" h="6858000">
                <a:moveTo>
                  <a:pt x="7052479" y="6858000"/>
                </a:moveTo>
                <a:lnTo>
                  <a:pt x="0" y="6858000"/>
                </a:lnTo>
                <a:lnTo>
                  <a:pt x="0" y="0"/>
                </a:lnTo>
                <a:lnTo>
                  <a:pt x="7052479" y="0"/>
                </a:lnTo>
                <a:close/>
              </a:path>
            </a:pathLst>
          </a:custGeom>
        </p:spPr>
      </p:pic>
      <p:sp>
        <p:nvSpPr>
          <p:cNvPr id="16" name="任意多边形: 形状 15"/>
          <p:cNvSpPr/>
          <p:nvPr/>
        </p:nvSpPr>
        <p:spPr>
          <a:xfrm>
            <a:off x="5732773" y="0"/>
            <a:ext cx="5807548" cy="6858000"/>
          </a:xfrm>
          <a:custGeom>
            <a:avLst/>
            <a:gdLst>
              <a:gd name="connsiteX0" fmla="*/ 158488 w 5807548"/>
              <a:gd name="connsiteY0" fmla="*/ 0 h 6858000"/>
              <a:gd name="connsiteX1" fmla="*/ 5649060 w 5807548"/>
              <a:gd name="connsiteY1" fmla="*/ 0 h 6858000"/>
              <a:gd name="connsiteX2" fmla="*/ 5807548 w 5807548"/>
              <a:gd name="connsiteY2" fmla="*/ 158488 h 6858000"/>
              <a:gd name="connsiteX3" fmla="*/ 5807548 w 5807548"/>
              <a:gd name="connsiteY3" fmla="*/ 6858000 h 6858000"/>
              <a:gd name="connsiteX4" fmla="*/ 0 w 5807548"/>
              <a:gd name="connsiteY4" fmla="*/ 6858000 h 6858000"/>
              <a:gd name="connsiteX5" fmla="*/ 0 w 5807548"/>
              <a:gd name="connsiteY5" fmla="*/ 158488 h 6858000"/>
              <a:gd name="connsiteX6" fmla="*/ 158488 w 580754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7548" h="6858000">
                <a:moveTo>
                  <a:pt x="158488" y="0"/>
                </a:moveTo>
                <a:lnTo>
                  <a:pt x="5649060" y="0"/>
                </a:lnTo>
                <a:cubicBezTo>
                  <a:pt x="5736591" y="0"/>
                  <a:pt x="5807548" y="70957"/>
                  <a:pt x="5807548" y="158488"/>
                </a:cubicBezTo>
                <a:lnTo>
                  <a:pt x="5807548" y="6858000"/>
                </a:lnTo>
                <a:lnTo>
                  <a:pt x="0" y="6858000"/>
                </a:lnTo>
                <a:lnTo>
                  <a:pt x="0" y="158488"/>
                </a:lnTo>
                <a:cubicBezTo>
                  <a:pt x="0" y="70957"/>
                  <a:pt x="70957" y="0"/>
                  <a:pt x="158488" y="0"/>
                </a:cubicBezTo>
                <a:close/>
              </a:path>
            </a:pathLst>
          </a:custGeom>
          <a:gradFill flip="none" rotWithShape="1">
            <a:gsLst>
              <a:gs pos="100000">
                <a:schemeClr val="tx1">
                  <a:alpha val="0"/>
                </a:schemeClr>
              </a:gs>
              <a:gs pos="1000">
                <a:schemeClr val="tx1"/>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黑体" panose="02010609060101010101" charset="-122"/>
              <a:sym typeface="Arial"/>
            </a:endParaRPr>
          </a:p>
        </p:txBody>
      </p:sp>
      <p:sp>
        <p:nvSpPr>
          <p:cNvPr id="5" name="文本框 4"/>
          <p:cNvSpPr txBox="1"/>
          <p:nvPr>
            <p:custDataLst>
              <p:tags r:id="rId1"/>
            </p:custDataLst>
          </p:nvPr>
        </p:nvSpPr>
        <p:spPr>
          <a:xfrm>
            <a:off x="1043464" y="2670226"/>
            <a:ext cx="6400800" cy="830997"/>
          </a:xfrm>
          <a:prstGeom prst="rect">
            <a:avLst/>
          </a:prstGeom>
          <a:noFill/>
        </p:spPr>
        <p:txBody>
          <a:bodyPr vert="horz" wrap="square" rtlCol="0">
            <a:spAutoFit/>
          </a:bodyPr>
          <a:lstStyle>
            <a:defPPr>
              <a:defRPr lang="zh-CN"/>
            </a:defPPr>
            <a:lvl1pPr algn="ctr">
              <a:defRPr sz="4800">
                <a:gradFill>
                  <a:gsLst>
                    <a:gs pos="0">
                      <a:schemeClr val="bg1"/>
                    </a:gs>
                    <a:gs pos="100000">
                      <a:schemeClr val="accent2"/>
                    </a:gs>
                  </a:gsLst>
                  <a:lin ang="5400000" scaled="1"/>
                </a:gradFill>
                <a:latin typeface="优设标题黑" panose="00000500000000000000" pitchFamily="2" charset="-122"/>
                <a:ea typeface="优设标题黑" panose="00000500000000000000" pitchFamily="2" charset="-122"/>
                <a:cs typeface="黑体" panose="02010609060101010101" charset="-122"/>
              </a:defRPr>
            </a:lvl1pPr>
          </a:lstStyle>
          <a:p>
            <a:pPr algn="ctr"/>
            <a:r>
              <a:rPr lang="zh-CN" altLang="en-US" sz="4800" b="1" i="0" dirty="0">
                <a:gradFill flip="none" rotWithShape="1">
                  <a:gsLst>
                    <a:gs pos="0">
                      <a:schemeClr val="bg1"/>
                    </a:gs>
                    <a:gs pos="100000">
                      <a:schemeClr val="accent2"/>
                    </a:gs>
                  </a:gsLst>
                  <a:lin ang="2700000" scaled="1"/>
                  <a:tileRect/>
                </a:gradFill>
                <a:latin typeface="Arial"/>
                <a:ea typeface="微软雅黑"/>
                <a:cs typeface="黑体" panose="02010609060101010101" charset="-122"/>
                <a:sym typeface="Arial"/>
              </a:rPr>
              <a:t>未来工作计划</a:t>
            </a:r>
          </a:p>
        </p:txBody>
      </p:sp>
      <p:sp>
        <p:nvSpPr>
          <p:cNvPr id="6" name="文本框 5"/>
          <p:cNvSpPr txBox="1"/>
          <p:nvPr/>
        </p:nvSpPr>
        <p:spPr>
          <a:xfrm>
            <a:off x="4276488" y="2424005"/>
            <a:ext cx="2329077" cy="246221"/>
          </a:xfrm>
          <a:prstGeom prst="rect">
            <a:avLst/>
          </a:prstGeom>
          <a:noFill/>
        </p:spPr>
        <p:txBody>
          <a:bodyPr wrap="square">
            <a:spAutoFit/>
          </a:bodyPr>
          <a:lstStyle/>
          <a:p>
            <a:pPr algn="ctr"/>
            <a:r>
              <a:rPr lang="en-US" altLang="zh-CN" sz="1000" dirty="0">
                <a:solidFill>
                  <a:schemeClr val="accent2"/>
                </a:solidFill>
                <a:latin typeface="Arial"/>
                <a:ea typeface="微软雅黑"/>
                <a:cs typeface="黑体" panose="02010609060101010101" charset="-122"/>
                <a:sym typeface="Arial"/>
              </a:rPr>
              <a:t>Future work plan</a:t>
            </a:r>
          </a:p>
        </p:txBody>
      </p:sp>
      <p:sp>
        <p:nvSpPr>
          <p:cNvPr id="7" name="文本框 6"/>
          <p:cNvSpPr txBox="1"/>
          <p:nvPr/>
        </p:nvSpPr>
        <p:spPr>
          <a:xfrm>
            <a:off x="4559112" y="3579413"/>
            <a:ext cx="5208071" cy="336374"/>
          </a:xfrm>
          <a:prstGeom prst="rect">
            <a:avLst/>
          </a:prstGeom>
          <a:noFill/>
        </p:spPr>
        <p:txBody>
          <a:bodyPr wrap="square">
            <a:spAutoFit/>
          </a:bodyPr>
          <a:lstStyle/>
          <a:p>
            <a:pPr>
              <a:lnSpc>
                <a:spcPct val="150000"/>
              </a:lnSpc>
            </a:pPr>
            <a:r>
              <a:rPr lang="zh-CN" altLang="en-US" sz="1200" dirty="0">
                <a:solidFill>
                  <a:schemeClr val="bg1"/>
                </a:solidFill>
                <a:latin typeface="Arial"/>
                <a:ea typeface="微软雅黑"/>
                <a:cs typeface="黑体" panose="02010609060101010101" charset="-122"/>
                <a:sym typeface="Arial"/>
              </a:rPr>
              <a:t>认识不足、总结经验</a:t>
            </a:r>
          </a:p>
        </p:txBody>
      </p:sp>
      <p:grpSp>
        <p:nvGrpSpPr>
          <p:cNvPr id="10" name="组合 9"/>
          <p:cNvGrpSpPr/>
          <p:nvPr/>
        </p:nvGrpSpPr>
        <p:grpSpPr>
          <a:xfrm>
            <a:off x="5737953" y="4533015"/>
            <a:ext cx="1041022" cy="842482"/>
            <a:chOff x="4206284" y="1285622"/>
            <a:chExt cx="1041022" cy="842482"/>
          </a:xfrm>
        </p:grpSpPr>
        <p:grpSp>
          <p:nvGrpSpPr>
            <p:cNvPr id="11" name="组合 10"/>
            <p:cNvGrpSpPr/>
            <p:nvPr/>
          </p:nvGrpSpPr>
          <p:grpSpPr>
            <a:xfrm>
              <a:off x="4295525" y="1285622"/>
              <a:ext cx="842482" cy="842482"/>
              <a:chOff x="4263775" y="1520572"/>
              <a:chExt cx="842482" cy="842482"/>
            </a:xfrm>
          </p:grpSpPr>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 name="文本框 11"/>
            <p:cNvSpPr txBox="1"/>
            <p:nvPr/>
          </p:nvSpPr>
          <p:spPr>
            <a:xfrm>
              <a:off x="4206284" y="1479550"/>
              <a:ext cx="1041022" cy="400110"/>
            </a:xfrm>
            <a:prstGeom prst="rect">
              <a:avLst/>
            </a:prstGeom>
            <a:noFill/>
          </p:spPr>
          <p:txBody>
            <a:bodyPr wrap="square">
              <a:spAutoFit/>
            </a:bodyPr>
            <a:lstStyle/>
            <a:p>
              <a:pPr algn="ctr"/>
              <a:r>
                <a:rPr lang="en-US" altLang="zh-CN" sz="2000" b="1" dirty="0">
                  <a:gradFill>
                    <a:gsLst>
                      <a:gs pos="0">
                        <a:schemeClr val="bg1"/>
                      </a:gs>
                      <a:gs pos="100000">
                        <a:schemeClr val="accent2"/>
                      </a:gs>
                    </a:gsLst>
                    <a:lin ang="2700000" scaled="1"/>
                  </a:gradFill>
                  <a:latin typeface="Arial"/>
                  <a:ea typeface="微软雅黑"/>
                  <a:cs typeface="黑体" panose="02010609060101010101" charset="-122"/>
                  <a:sym typeface="Arial"/>
                </a:rPr>
                <a:t>04</a:t>
              </a:r>
              <a:endParaRPr lang="zh-CN" altLang="en-US" sz="2000" b="1" dirty="0">
                <a:gradFill>
                  <a:gsLst>
                    <a:gs pos="0">
                      <a:schemeClr val="bg1"/>
                    </a:gs>
                    <a:gs pos="100000">
                      <a:schemeClr val="accent2"/>
                    </a:gs>
                  </a:gsLst>
                  <a:lin ang="2700000" scaled="1"/>
                </a:gradFill>
                <a:latin typeface="Arial"/>
                <a:ea typeface="微软雅黑"/>
                <a:cs typeface="黑体" panose="02010609060101010101" charset="-122"/>
                <a:sym typeface="Arial"/>
              </a:endParaRPr>
            </a:p>
          </p:txBody>
        </p:sp>
      </p:grpSp>
      <p:grpSp>
        <p:nvGrpSpPr>
          <p:cNvPr id="20" name="组合 19"/>
          <p:cNvGrpSpPr/>
          <p:nvPr/>
        </p:nvGrpSpPr>
        <p:grpSpPr>
          <a:xfrm>
            <a:off x="2450943" y="3559331"/>
            <a:ext cx="3807521" cy="414565"/>
            <a:chOff x="981075" y="2035823"/>
            <a:chExt cx="4867275" cy="2543175"/>
          </a:xfrm>
        </p:grpSpPr>
        <p:cxnSp>
          <p:nvCxnSpPr>
            <p:cNvPr id="15" name="直接连接符 14"/>
            <p:cNvCxnSpPr/>
            <p:nvPr/>
          </p:nvCxnSpPr>
          <p:spPr>
            <a:xfrm>
              <a:off x="981075" y="4578998"/>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81075" y="2035823"/>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6" name="图片 8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6942041" y="1651736"/>
            <a:ext cx="4210284" cy="4210284"/>
          </a:xfrm>
          <a:custGeom>
            <a:avLst/>
            <a:gdLst>
              <a:gd name="connsiteX0" fmla="*/ 2105142 w 4210284"/>
              <a:gd name="connsiteY0" fmla="*/ 4210284 h 4210284"/>
              <a:gd name="connsiteX1" fmla="*/ 0 w 4210284"/>
              <a:gd name="connsiteY1" fmla="*/ 2105142 h 4210284"/>
              <a:gd name="connsiteX2" fmla="*/ 2105142 w 4210284"/>
              <a:gd name="connsiteY2" fmla="*/ 0 h 4210284"/>
              <a:gd name="connsiteX3" fmla="*/ 4210284 w 4210284"/>
              <a:gd name="connsiteY3" fmla="*/ 2105142 h 4210284"/>
              <a:gd name="connsiteX4" fmla="*/ 2105142 w 4210284"/>
              <a:gd name="connsiteY4" fmla="*/ 4210284 h 421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284" h="4210284">
                <a:moveTo>
                  <a:pt x="2105142" y="4210284"/>
                </a:moveTo>
                <a:cubicBezTo>
                  <a:pt x="942504" y="4210284"/>
                  <a:pt x="0" y="3267780"/>
                  <a:pt x="0" y="2105142"/>
                </a:cubicBezTo>
                <a:cubicBezTo>
                  <a:pt x="0" y="942504"/>
                  <a:pt x="942504" y="0"/>
                  <a:pt x="2105142" y="0"/>
                </a:cubicBezTo>
                <a:cubicBezTo>
                  <a:pt x="3267780" y="0"/>
                  <a:pt x="4210284" y="942504"/>
                  <a:pt x="4210284" y="2105142"/>
                </a:cubicBezTo>
                <a:cubicBezTo>
                  <a:pt x="4210284" y="3267780"/>
                  <a:pt x="3267780" y="4210284"/>
                  <a:pt x="2105142" y="4210284"/>
                </a:cubicBezTo>
                <a:close/>
              </a:path>
            </a:pathLst>
          </a:custGeom>
        </p:spPr>
      </p:pic>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1231576" y="3013794"/>
            <a:ext cx="5286064" cy="1503792"/>
          </a:xfrm>
          <a:prstGeom prst="roundRect">
            <a:avLst>
              <a:gd name="adj" fmla="val 0"/>
            </a:avLst>
          </a:prstGeom>
          <a:gradFill flip="none" rotWithShape="1">
            <a:gsLst>
              <a:gs pos="0">
                <a:schemeClr val="accent1">
                  <a:alpha val="0"/>
                </a:schemeClr>
              </a:gs>
              <a:gs pos="100000">
                <a:schemeClr val="accent2"/>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cxnSp>
        <p:nvCxnSpPr>
          <p:cNvPr id="92" name="直接连接符 91"/>
          <p:cNvCxnSpPr/>
          <p:nvPr/>
        </p:nvCxnSpPr>
        <p:spPr>
          <a:xfrm>
            <a:off x="1704706" y="2003236"/>
            <a:ext cx="3531575" cy="0"/>
          </a:xfrm>
          <a:prstGeom prst="line">
            <a:avLst/>
          </a:prstGeom>
          <a:ln w="2222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3071608" y="1453891"/>
            <a:ext cx="2231348" cy="461665"/>
          </a:xfrm>
          <a:prstGeom prst="rect">
            <a:avLst/>
          </a:prstGeom>
        </p:spPr>
        <p:txBody>
          <a:bodyPr wrap="square">
            <a:spAutoFit/>
          </a:bodyPr>
          <a:lstStyle/>
          <a:p>
            <a:pPr algn="r"/>
            <a:r>
              <a:rPr lang="zh-CN" altLang="en-US" sz="2400" dirty="0">
                <a:solidFill>
                  <a:schemeClr val="accent1"/>
                </a:solidFill>
                <a:latin typeface="Arial"/>
                <a:ea typeface="微软雅黑"/>
                <a:cs typeface="黑体" panose="02010609060101010101" charset="-122"/>
                <a:sym typeface="Arial"/>
              </a:rPr>
              <a:t>校队培训</a:t>
            </a:r>
          </a:p>
        </p:txBody>
      </p:sp>
      <p:sp>
        <p:nvSpPr>
          <p:cNvPr id="94" name="矩形 93"/>
          <p:cNvSpPr/>
          <p:nvPr/>
        </p:nvSpPr>
        <p:spPr>
          <a:xfrm>
            <a:off x="887929" y="2112469"/>
            <a:ext cx="4415028" cy="548740"/>
          </a:xfrm>
          <a:prstGeom prst="rect">
            <a:avLst/>
          </a:prstGeom>
        </p:spPr>
        <p:txBody>
          <a:bodyPr wrap="square">
            <a:spAutoFit/>
          </a:bodyPr>
          <a:lstStyle/>
          <a:p>
            <a:pPr algn="r">
              <a:lnSpc>
                <a:spcPct val="130000"/>
              </a:lnSpc>
            </a:pPr>
            <a:r>
              <a:rPr lang="zh-CN" altLang="en-US" sz="1200" dirty="0">
                <a:solidFill>
                  <a:schemeClr val="bg1"/>
                </a:solidFill>
                <a:latin typeface="Arial"/>
                <a:ea typeface="微软雅黑"/>
                <a:cs typeface="黑体" panose="02010609060101010101" charset="-122"/>
                <a:sym typeface="Arial"/>
              </a:rPr>
              <a:t>对核心成员进行定期训练，增加比赛经验，积极参加各大竞赛，提升社团战斗力和影响力。</a:t>
            </a:r>
          </a:p>
        </p:txBody>
      </p:sp>
      <p:cxnSp>
        <p:nvCxnSpPr>
          <p:cNvPr id="95" name="直接连接符 94"/>
          <p:cNvCxnSpPr/>
          <p:nvPr/>
        </p:nvCxnSpPr>
        <p:spPr>
          <a:xfrm>
            <a:off x="1807150" y="5565083"/>
            <a:ext cx="3418810" cy="0"/>
          </a:xfrm>
          <a:prstGeom prst="line">
            <a:avLst/>
          </a:prstGeom>
          <a:ln w="2222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042237" y="5015738"/>
            <a:ext cx="2231348" cy="461665"/>
          </a:xfrm>
          <a:prstGeom prst="rect">
            <a:avLst/>
          </a:prstGeom>
        </p:spPr>
        <p:txBody>
          <a:bodyPr wrap="square">
            <a:spAutoFit/>
          </a:bodyPr>
          <a:lstStyle/>
          <a:p>
            <a:pPr algn="r"/>
            <a:r>
              <a:rPr lang="zh-CN" altLang="en-US" sz="2400" dirty="0">
                <a:solidFill>
                  <a:schemeClr val="accent1"/>
                </a:solidFill>
                <a:latin typeface="Arial"/>
                <a:ea typeface="微软雅黑"/>
                <a:cs typeface="黑体" panose="02010609060101010101" charset="-122"/>
                <a:sym typeface="Arial"/>
              </a:rPr>
              <a:t>校内活动</a:t>
            </a:r>
          </a:p>
        </p:txBody>
      </p:sp>
      <p:sp>
        <p:nvSpPr>
          <p:cNvPr id="97" name="矩形 96"/>
          <p:cNvSpPr/>
          <p:nvPr/>
        </p:nvSpPr>
        <p:spPr>
          <a:xfrm>
            <a:off x="1231576" y="5674316"/>
            <a:ext cx="4042009" cy="308674"/>
          </a:xfrm>
          <a:prstGeom prst="rect">
            <a:avLst/>
          </a:prstGeom>
        </p:spPr>
        <p:txBody>
          <a:bodyPr wrap="square">
            <a:spAutoFit/>
          </a:bodyPr>
          <a:lstStyle/>
          <a:p>
            <a:pPr algn="r">
              <a:lnSpc>
                <a:spcPct val="130000"/>
              </a:lnSpc>
            </a:pPr>
            <a:r>
              <a:rPr lang="zh-CN" altLang="en-US" sz="1200" dirty="0">
                <a:solidFill>
                  <a:schemeClr val="bg1"/>
                </a:solidFill>
                <a:latin typeface="Arial"/>
                <a:ea typeface="微软雅黑"/>
                <a:cs typeface="黑体" panose="02010609060101010101" charset="-122"/>
                <a:sym typeface="Arial"/>
              </a:rPr>
              <a:t>积极响应配合学校需求，开展各类安全知识科普活动</a:t>
            </a:r>
          </a:p>
        </p:txBody>
      </p:sp>
      <p:cxnSp>
        <p:nvCxnSpPr>
          <p:cNvPr id="98" name="直接连接符 97"/>
          <p:cNvCxnSpPr/>
          <p:nvPr/>
        </p:nvCxnSpPr>
        <p:spPr>
          <a:xfrm>
            <a:off x="1716526" y="3784777"/>
            <a:ext cx="3454452" cy="0"/>
          </a:xfrm>
          <a:prstGeom prst="line">
            <a:avLst/>
          </a:prstGeom>
          <a:ln w="22225">
            <a:gradFill flip="none" rotWithShape="1">
              <a:gsLst>
                <a:gs pos="0">
                  <a:schemeClr val="accent2">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3042237" y="3204280"/>
            <a:ext cx="2231348" cy="461665"/>
          </a:xfrm>
          <a:prstGeom prst="rect">
            <a:avLst/>
          </a:prstGeom>
        </p:spPr>
        <p:txBody>
          <a:bodyPr wrap="square">
            <a:spAutoFit/>
          </a:bodyPr>
          <a:lstStyle/>
          <a:p>
            <a:pPr algn="r"/>
            <a:r>
              <a:rPr lang="zh-CN" altLang="en-US" sz="2400" dirty="0">
                <a:solidFill>
                  <a:schemeClr val="bg1"/>
                </a:solidFill>
                <a:latin typeface="Arial"/>
                <a:ea typeface="微软雅黑"/>
                <a:cs typeface="黑体" panose="02010609060101010101" charset="-122"/>
                <a:sym typeface="Arial"/>
              </a:rPr>
              <a:t>校赛计划</a:t>
            </a:r>
          </a:p>
        </p:txBody>
      </p:sp>
      <p:sp>
        <p:nvSpPr>
          <p:cNvPr id="100" name="矩形 99"/>
          <p:cNvSpPr/>
          <p:nvPr/>
        </p:nvSpPr>
        <p:spPr>
          <a:xfrm>
            <a:off x="1415333" y="3886932"/>
            <a:ext cx="3991895" cy="548740"/>
          </a:xfrm>
          <a:prstGeom prst="rect">
            <a:avLst/>
          </a:prstGeom>
        </p:spPr>
        <p:txBody>
          <a:bodyPr wrap="square">
            <a:spAutoFit/>
          </a:bodyPr>
          <a:lstStyle/>
          <a:p>
            <a:pPr algn="r">
              <a:lnSpc>
                <a:spcPct val="130000"/>
              </a:lnSpc>
            </a:pPr>
            <a:r>
              <a:rPr lang="zh-CN" altLang="en-US" sz="1200" dirty="0">
                <a:solidFill>
                  <a:schemeClr val="bg1"/>
                </a:solidFill>
                <a:latin typeface="Arial"/>
                <a:ea typeface="微软雅黑"/>
                <a:cs typeface="黑体" panose="02010609060101010101" charset="-122"/>
                <a:sym typeface="Arial"/>
              </a:rPr>
              <a:t>加大宣传力度，鼓励更多有兴趣有能力的同学加入协会，定期筛选协会成员，保持社团旺盛的生命力。</a:t>
            </a:r>
          </a:p>
        </p:txBody>
      </p:sp>
      <p:grpSp>
        <p:nvGrpSpPr>
          <p:cNvPr id="114" name="组合 113"/>
          <p:cNvGrpSpPr/>
          <p:nvPr/>
        </p:nvGrpSpPr>
        <p:grpSpPr>
          <a:xfrm>
            <a:off x="5410713" y="1651736"/>
            <a:ext cx="1041022" cy="842482"/>
            <a:chOff x="4206284" y="1285622"/>
            <a:chExt cx="1041022" cy="842482"/>
          </a:xfrm>
        </p:grpSpPr>
        <p:grpSp>
          <p:nvGrpSpPr>
            <p:cNvPr id="115" name="组合 114"/>
            <p:cNvGrpSpPr/>
            <p:nvPr/>
          </p:nvGrpSpPr>
          <p:grpSpPr>
            <a:xfrm>
              <a:off x="4295525" y="1285622"/>
              <a:ext cx="842482" cy="842482"/>
              <a:chOff x="4263775" y="1520572"/>
              <a:chExt cx="842482" cy="842482"/>
            </a:xfrm>
          </p:grpSpPr>
          <p:pic>
            <p:nvPicPr>
              <p:cNvPr id="117" name="图片 11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18" name="椭圆 117"/>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16" name="文本框 115"/>
            <p:cNvSpPr txBox="1"/>
            <p:nvPr/>
          </p:nvSpPr>
          <p:spPr>
            <a:xfrm>
              <a:off x="4206284" y="1479550"/>
              <a:ext cx="1041022"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01</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grpSp>
      <p:grpSp>
        <p:nvGrpSpPr>
          <p:cNvPr id="119" name="组合 118"/>
          <p:cNvGrpSpPr/>
          <p:nvPr/>
        </p:nvGrpSpPr>
        <p:grpSpPr>
          <a:xfrm>
            <a:off x="5495775" y="3329524"/>
            <a:ext cx="1041022" cy="842482"/>
            <a:chOff x="4206284" y="1285622"/>
            <a:chExt cx="1041022" cy="842482"/>
          </a:xfrm>
        </p:grpSpPr>
        <p:grpSp>
          <p:nvGrpSpPr>
            <p:cNvPr id="120" name="组合 119"/>
            <p:cNvGrpSpPr/>
            <p:nvPr/>
          </p:nvGrpSpPr>
          <p:grpSpPr>
            <a:xfrm>
              <a:off x="4295525" y="1285622"/>
              <a:ext cx="842482" cy="842482"/>
              <a:chOff x="4263775" y="1520572"/>
              <a:chExt cx="842482" cy="842482"/>
            </a:xfrm>
          </p:grpSpPr>
          <p:pic>
            <p:nvPicPr>
              <p:cNvPr id="122" name="图片 12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23" name="椭圆 122"/>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1" name="文本框 120"/>
            <p:cNvSpPr txBox="1"/>
            <p:nvPr/>
          </p:nvSpPr>
          <p:spPr>
            <a:xfrm>
              <a:off x="4206284" y="1479550"/>
              <a:ext cx="1041022"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02</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grpSp>
      <p:grpSp>
        <p:nvGrpSpPr>
          <p:cNvPr id="124" name="组合 123"/>
          <p:cNvGrpSpPr/>
          <p:nvPr/>
        </p:nvGrpSpPr>
        <p:grpSpPr>
          <a:xfrm>
            <a:off x="5410713" y="5181430"/>
            <a:ext cx="1041022" cy="842482"/>
            <a:chOff x="4206284" y="1285622"/>
            <a:chExt cx="1041022" cy="842482"/>
          </a:xfrm>
        </p:grpSpPr>
        <p:grpSp>
          <p:nvGrpSpPr>
            <p:cNvPr id="125" name="组合 124"/>
            <p:cNvGrpSpPr/>
            <p:nvPr/>
          </p:nvGrpSpPr>
          <p:grpSpPr>
            <a:xfrm>
              <a:off x="4295525" y="1285622"/>
              <a:ext cx="842482" cy="842482"/>
              <a:chOff x="4263775" y="1520572"/>
              <a:chExt cx="842482" cy="842482"/>
            </a:xfrm>
          </p:grpSpPr>
          <p:pic>
            <p:nvPicPr>
              <p:cNvPr id="127" name="图片 12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28" name="椭圆 127"/>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6" name="文本框 125"/>
            <p:cNvSpPr txBox="1"/>
            <p:nvPr/>
          </p:nvSpPr>
          <p:spPr>
            <a:xfrm>
              <a:off x="4206284" y="1479550"/>
              <a:ext cx="1041022" cy="400110"/>
            </a:xfrm>
            <a:prstGeom prst="rect">
              <a:avLst/>
            </a:prstGeom>
            <a:noFill/>
          </p:spPr>
          <p:txBody>
            <a:bodyPr wrap="square">
              <a:spAutoFit/>
            </a:bodyPr>
            <a:lstStyle/>
            <a:p>
              <a:pPr algn="ctr"/>
              <a:r>
                <a:rPr lang="en-US" altLang="zh-CN"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03</a:t>
              </a:r>
              <a:endParaRPr lang="zh-CN" altLang="en-US" sz="2000"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grpSp>
      <p:sp>
        <p:nvSpPr>
          <p:cNvPr id="104" name="文本框 103"/>
          <p:cNvSpPr txBox="1"/>
          <p:nvPr>
            <p:custDataLst>
              <p:tags r:id="rId1"/>
            </p:custDataLst>
          </p:nvPr>
        </p:nvSpPr>
        <p:spPr>
          <a:xfrm>
            <a:off x="887929" y="252395"/>
            <a:ext cx="3161905" cy="584775"/>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dirty="0">
                <a:sym typeface="Arial"/>
              </a:rPr>
              <a:t>活动预期结果</a:t>
            </a:r>
          </a:p>
        </p:txBody>
      </p:sp>
      <p:sp>
        <p:nvSpPr>
          <p:cNvPr id="105" name="文本框 104"/>
          <p:cNvSpPr txBox="1"/>
          <p:nvPr/>
        </p:nvSpPr>
        <p:spPr>
          <a:xfrm>
            <a:off x="9158664" y="590949"/>
            <a:ext cx="2329077" cy="246221"/>
          </a:xfrm>
          <a:prstGeom prst="rect">
            <a:avLst/>
          </a:prstGeom>
          <a:noFill/>
        </p:spPr>
        <p:txBody>
          <a:bodyPr wrap="square">
            <a:spAutoFit/>
          </a:bodyPr>
          <a:lstStyle/>
          <a:p>
            <a:pPr algn="ctr"/>
            <a:r>
              <a:rPr lang="en-US" altLang="zh-CN" sz="1000" dirty="0">
                <a:solidFill>
                  <a:schemeClr val="accent2"/>
                </a:solidFill>
                <a:latin typeface="Arial"/>
                <a:ea typeface="微软雅黑"/>
                <a:cs typeface="黑体" panose="02010609060101010101" charset="-122"/>
                <a:sym typeface="Arial"/>
              </a:rPr>
              <a:t>ACTIVITY OF DESIRED RESULTS</a:t>
            </a:r>
          </a:p>
        </p:txBody>
      </p:sp>
      <p:pic>
        <p:nvPicPr>
          <p:cNvPr id="39" name="图片 38"/>
          <p:cNvPicPr>
            <a:picLocks noChangeAspect="1"/>
          </p:cNvPicPr>
          <p:nvPr/>
        </p:nvPicPr>
        <p:blipFill rotWithShape="1">
          <a:blip r:embed="rId6" cstate="print">
            <a:extLst>
              <a:ext uri="{28A0092B-C50C-407E-A947-70E740481C1C}">
                <a14:useLocalDpi xmlns:a14="http://schemas.microsoft.com/office/drawing/2010/main" val="0"/>
              </a:ext>
            </a:extLst>
          </a:blip>
          <a:srcRect l="21419" t="19919" r="20594" b="22094"/>
          <a:stretch/>
        </p:blipFill>
        <p:spPr>
          <a:xfrm>
            <a:off x="8102986" y="2652425"/>
            <a:ext cx="1888394" cy="1888394"/>
          </a:xfrm>
          <a:custGeom>
            <a:avLst/>
            <a:gdLst>
              <a:gd name="connsiteX0" fmla="*/ 1628294 w 3256589"/>
              <a:gd name="connsiteY0" fmla="*/ 0 h 3256589"/>
              <a:gd name="connsiteX1" fmla="*/ 3256589 w 3256589"/>
              <a:gd name="connsiteY1" fmla="*/ 1628295 h 3256589"/>
              <a:gd name="connsiteX2" fmla="*/ 1628294 w 3256589"/>
              <a:gd name="connsiteY2" fmla="*/ 3256589 h 3256589"/>
              <a:gd name="connsiteX3" fmla="*/ 0 w 3256589"/>
              <a:gd name="connsiteY3" fmla="*/ 1628295 h 3256589"/>
              <a:gd name="connsiteX4" fmla="*/ 1628294 w 3256589"/>
              <a:gd name="connsiteY4" fmla="*/ 0 h 3256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589" h="3256589">
                <a:moveTo>
                  <a:pt x="1628294" y="0"/>
                </a:moveTo>
                <a:cubicBezTo>
                  <a:pt x="2527577" y="0"/>
                  <a:pt x="3256589" y="729012"/>
                  <a:pt x="3256589" y="1628295"/>
                </a:cubicBezTo>
                <a:cubicBezTo>
                  <a:pt x="3256589" y="2527577"/>
                  <a:pt x="2527577" y="3256589"/>
                  <a:pt x="1628294" y="3256589"/>
                </a:cubicBezTo>
                <a:cubicBezTo>
                  <a:pt x="729012" y="3256589"/>
                  <a:pt x="0" y="2527577"/>
                  <a:pt x="0" y="1628295"/>
                </a:cubicBezTo>
                <a:cubicBezTo>
                  <a:pt x="0" y="729012"/>
                  <a:pt x="729012" y="0"/>
                  <a:pt x="1628294" y="0"/>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par>
                                <p:cTn id="31" presetID="10" presetClass="entr" presetSubtype="0" fill="hold" nodeType="with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fade">
                                      <p:cBhvr>
                                        <p:cTn id="33" dur="500"/>
                                        <p:tgtEl>
                                          <p:spTgt spid="1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par>
                                <p:cTn id="45" presetID="10" presetClass="entr" presetSubtype="0" fill="hold" nodeType="with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fade">
                                      <p:cBhvr>
                                        <p:cTn id="4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94" grpId="0"/>
      <p:bldP spid="96" grpId="0"/>
      <p:bldP spid="97" grpId="0"/>
      <p:bldP spid="99"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VCG41N488882816" descr="图片包含 游戏机, 灯光, 星星&#10;&#10;描述已自动生成"/>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6200000">
            <a:off x="6026565" y="-55255"/>
            <a:ext cx="6110180" cy="6220691"/>
          </a:xfrm>
          <a:custGeom>
            <a:avLst/>
            <a:gdLst>
              <a:gd name="connsiteX0" fmla="*/ 6110180 w 6110180"/>
              <a:gd name="connsiteY0" fmla="*/ 1 h 6220691"/>
              <a:gd name="connsiteX1" fmla="*/ 6110180 w 6110180"/>
              <a:gd name="connsiteY1" fmla="*/ 6220691 h 6220691"/>
              <a:gd name="connsiteX2" fmla="*/ 0 w 6110180"/>
              <a:gd name="connsiteY2" fmla="*/ 6220690 h 6220691"/>
              <a:gd name="connsiteX3" fmla="*/ 0 w 6110180"/>
              <a:gd name="connsiteY3" fmla="*/ 0 h 6220691"/>
            </a:gdLst>
            <a:ahLst/>
            <a:cxnLst>
              <a:cxn ang="0">
                <a:pos x="connsiteX0" y="connsiteY0"/>
              </a:cxn>
              <a:cxn ang="0">
                <a:pos x="connsiteX1" y="connsiteY1"/>
              </a:cxn>
              <a:cxn ang="0">
                <a:pos x="connsiteX2" y="connsiteY2"/>
              </a:cxn>
              <a:cxn ang="0">
                <a:pos x="connsiteX3" y="connsiteY3"/>
              </a:cxn>
            </a:cxnLst>
            <a:rect l="l" t="t" r="r" b="b"/>
            <a:pathLst>
              <a:path w="6110180" h="6220691">
                <a:moveTo>
                  <a:pt x="6110180" y="1"/>
                </a:moveTo>
                <a:lnTo>
                  <a:pt x="6110180" y="6220691"/>
                </a:lnTo>
                <a:lnTo>
                  <a:pt x="0" y="6220690"/>
                </a:lnTo>
                <a:lnTo>
                  <a:pt x="0" y="0"/>
                </a:lnTo>
                <a:close/>
              </a:path>
            </a:pathLst>
          </a:custGeom>
        </p:spPr>
      </p:pic>
      <p:sp>
        <p:nvSpPr>
          <p:cNvPr id="16" name="文本框 15"/>
          <p:cNvSpPr txBox="1"/>
          <p:nvPr>
            <p:custDataLst>
              <p:tags r:id="rId1"/>
            </p:custDataLst>
          </p:nvPr>
        </p:nvSpPr>
        <p:spPr>
          <a:xfrm>
            <a:off x="769097" y="2486507"/>
            <a:ext cx="4946073" cy="461665"/>
          </a:xfrm>
          <a:prstGeom prst="rect">
            <a:avLst/>
          </a:prstGeom>
          <a:noFill/>
        </p:spPr>
        <p:txBody>
          <a:bodyPr vert="horz" wrap="square" rtlCol="0">
            <a:spAutoFit/>
          </a:bodyPr>
          <a:lstStyle/>
          <a:p>
            <a:pPr algn="dist"/>
            <a:r>
              <a:rPr lang="zh-CN" altLang="en-US" sz="2400" dirty="0">
                <a:solidFill>
                  <a:schemeClr val="accent2"/>
                </a:solidFill>
                <a:latin typeface="Arial"/>
                <a:ea typeface="微软雅黑"/>
                <a:cs typeface="黑体" panose="02010609060101010101" charset="-122"/>
                <a:sym typeface="Arial"/>
              </a:rPr>
              <a:t>浙江传媒学院信息安全协会</a:t>
            </a:r>
          </a:p>
        </p:txBody>
      </p:sp>
      <p:sp>
        <p:nvSpPr>
          <p:cNvPr id="18" name="文本框 17"/>
          <p:cNvSpPr txBox="1"/>
          <p:nvPr/>
        </p:nvSpPr>
        <p:spPr>
          <a:xfrm>
            <a:off x="623455" y="2894270"/>
            <a:ext cx="5472545" cy="1107996"/>
          </a:xfrm>
          <a:prstGeom prst="rect">
            <a:avLst/>
          </a:prstGeom>
          <a:noFill/>
        </p:spPr>
        <p:txBody>
          <a:bodyPr wrap="square">
            <a:spAutoFit/>
          </a:bodyPr>
          <a:lstStyle/>
          <a:p>
            <a:r>
              <a:rPr lang="zh-CN" altLang="en-US" sz="6600" dirty="0">
                <a:gradFill>
                  <a:gsLst>
                    <a:gs pos="0">
                      <a:schemeClr val="bg1"/>
                    </a:gs>
                    <a:gs pos="100000">
                      <a:schemeClr val="accent1"/>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rPr>
              <a:t>感谢您的观看</a:t>
            </a:r>
          </a:p>
        </p:txBody>
      </p:sp>
      <p:grpSp>
        <p:nvGrpSpPr>
          <p:cNvPr id="30" name="组合 29"/>
          <p:cNvGrpSpPr/>
          <p:nvPr/>
        </p:nvGrpSpPr>
        <p:grpSpPr>
          <a:xfrm>
            <a:off x="703002" y="3989013"/>
            <a:ext cx="4983772" cy="368157"/>
            <a:chOff x="884483" y="4009562"/>
            <a:chExt cx="4983772" cy="368157"/>
          </a:xfrm>
        </p:grpSpPr>
        <p:sp>
          <p:nvSpPr>
            <p:cNvPr id="19" name="文本框 6"/>
            <p:cNvSpPr txBox="1"/>
            <p:nvPr>
              <p:custDataLst>
                <p:tags r:id="rId2"/>
              </p:custDataLst>
            </p:nvPr>
          </p:nvSpPr>
          <p:spPr>
            <a:xfrm>
              <a:off x="884483" y="4052057"/>
              <a:ext cx="4982059" cy="293607"/>
            </a:xfrm>
            <a:prstGeom prst="rect">
              <a:avLst/>
            </a:prstGeom>
            <a:noFill/>
          </p:spPr>
          <p:txBody>
            <a:bodyPr vert="horz" wrap="square" rtlCol="0">
              <a:spAutoFit/>
            </a:bodyPr>
            <a:lstStyle/>
            <a:p>
              <a:pPr algn="dist">
                <a:lnSpc>
                  <a:spcPct val="120000"/>
                </a:lnSpc>
              </a:pPr>
              <a:r>
                <a:rPr kumimoji="0" lang="en-US" altLang="zh-CN" sz="1200" b="0" i="0" u="none" strike="noStrike" kern="1200" cap="none" spc="0" normalizeH="0" baseline="0" noProof="0" dirty="0">
                  <a:ln>
                    <a:noFill/>
                  </a:ln>
                  <a:solidFill>
                    <a:schemeClr val="accent2"/>
                  </a:solidFill>
                  <a:effectLst/>
                  <a:uLnTx/>
                  <a:uFillTx/>
                  <a:latin typeface="Arial"/>
                  <a:ea typeface="微软雅黑"/>
                  <a:cs typeface="黑体" panose="02010609060101010101" charset="-122"/>
                  <a:sym typeface="Arial"/>
                </a:rPr>
                <a:t>THANKS YOU FOR WATCH THE ISLIDE</a:t>
              </a:r>
            </a:p>
          </p:txBody>
        </p:sp>
        <p:cxnSp>
          <p:nvCxnSpPr>
            <p:cNvPr id="25" name="直接连接符 24"/>
            <p:cNvCxnSpPr/>
            <p:nvPr/>
          </p:nvCxnSpPr>
          <p:spPr>
            <a:xfrm>
              <a:off x="922182" y="4009562"/>
              <a:ext cx="4946073" cy="0"/>
            </a:xfrm>
            <a:prstGeom prst="line">
              <a:avLst/>
            </a:prstGeom>
            <a:ln w="15875">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22182" y="4377719"/>
              <a:ext cx="4946073" cy="0"/>
            </a:xfrm>
            <a:prstGeom prst="line">
              <a:avLst/>
            </a:prstGeom>
            <a:ln w="15875">
              <a:gradFill flip="none" rotWithShape="1">
                <a:gsLst>
                  <a:gs pos="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692117" y="549962"/>
            <a:ext cx="2263603" cy="275590"/>
          </a:xfrm>
          <a:prstGeom prst="rect">
            <a:avLst/>
          </a:prstGeom>
          <a:noFill/>
        </p:spPr>
        <p:txBody>
          <a:bodyPr wrap="square">
            <a:spAutoFit/>
          </a:bodyPr>
          <a:lstStyle/>
          <a:p>
            <a:endParaRPr lang="zh-CN" altLang="en-US" sz="1200" dirty="0">
              <a:solidFill>
                <a:schemeClr val="accent2"/>
              </a:solidFill>
              <a:latin typeface="Arial"/>
              <a:ea typeface="微软雅黑"/>
              <a:cs typeface="黑体" panose="02010609060101010101" charset="-122"/>
              <a:sym typeface="Arial"/>
            </a:endParaRPr>
          </a:p>
        </p:txBody>
      </p:sp>
      <p:cxnSp>
        <p:nvCxnSpPr>
          <p:cNvPr id="31" name="直接连接符 30"/>
          <p:cNvCxnSpPr/>
          <p:nvPr/>
        </p:nvCxnSpPr>
        <p:spPr>
          <a:xfrm>
            <a:off x="2379778" y="6083948"/>
            <a:ext cx="9332761"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5139521" y="0"/>
            <a:ext cx="7052479" cy="6858000"/>
          </a:xfrm>
          <a:custGeom>
            <a:avLst/>
            <a:gdLst>
              <a:gd name="connsiteX0" fmla="*/ 7052479 w 7052479"/>
              <a:gd name="connsiteY0" fmla="*/ 6858000 h 6858000"/>
              <a:gd name="connsiteX1" fmla="*/ 0 w 7052479"/>
              <a:gd name="connsiteY1" fmla="*/ 6858000 h 6858000"/>
              <a:gd name="connsiteX2" fmla="*/ 0 w 7052479"/>
              <a:gd name="connsiteY2" fmla="*/ 0 h 6858000"/>
              <a:gd name="connsiteX3" fmla="*/ 7052479 w 7052479"/>
              <a:gd name="connsiteY3" fmla="*/ 0 h 6858000"/>
            </a:gdLst>
            <a:ahLst/>
            <a:cxnLst>
              <a:cxn ang="0">
                <a:pos x="connsiteX0" y="connsiteY0"/>
              </a:cxn>
              <a:cxn ang="0">
                <a:pos x="connsiteX1" y="connsiteY1"/>
              </a:cxn>
              <a:cxn ang="0">
                <a:pos x="connsiteX2" y="connsiteY2"/>
              </a:cxn>
              <a:cxn ang="0">
                <a:pos x="connsiteX3" y="connsiteY3"/>
              </a:cxn>
            </a:cxnLst>
            <a:rect l="l" t="t" r="r" b="b"/>
            <a:pathLst>
              <a:path w="7052479" h="6858000">
                <a:moveTo>
                  <a:pt x="7052479" y="6858000"/>
                </a:moveTo>
                <a:lnTo>
                  <a:pt x="0" y="6858000"/>
                </a:lnTo>
                <a:lnTo>
                  <a:pt x="0" y="0"/>
                </a:lnTo>
                <a:lnTo>
                  <a:pt x="7052479" y="0"/>
                </a:lnTo>
                <a:close/>
              </a:path>
            </a:pathLst>
          </a:custGeom>
        </p:spPr>
      </p:pic>
      <p:sp>
        <p:nvSpPr>
          <p:cNvPr id="17" name="任意多边形: 形状 16"/>
          <p:cNvSpPr/>
          <p:nvPr/>
        </p:nvSpPr>
        <p:spPr>
          <a:xfrm>
            <a:off x="5511564" y="0"/>
            <a:ext cx="5807548" cy="6858000"/>
          </a:xfrm>
          <a:custGeom>
            <a:avLst/>
            <a:gdLst>
              <a:gd name="connsiteX0" fmla="*/ 158488 w 5807548"/>
              <a:gd name="connsiteY0" fmla="*/ 0 h 6858000"/>
              <a:gd name="connsiteX1" fmla="*/ 5649060 w 5807548"/>
              <a:gd name="connsiteY1" fmla="*/ 0 h 6858000"/>
              <a:gd name="connsiteX2" fmla="*/ 5807548 w 5807548"/>
              <a:gd name="connsiteY2" fmla="*/ 158488 h 6858000"/>
              <a:gd name="connsiteX3" fmla="*/ 5807548 w 5807548"/>
              <a:gd name="connsiteY3" fmla="*/ 6858000 h 6858000"/>
              <a:gd name="connsiteX4" fmla="*/ 0 w 5807548"/>
              <a:gd name="connsiteY4" fmla="*/ 6858000 h 6858000"/>
              <a:gd name="connsiteX5" fmla="*/ 0 w 5807548"/>
              <a:gd name="connsiteY5" fmla="*/ 158488 h 6858000"/>
              <a:gd name="connsiteX6" fmla="*/ 158488 w 580754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7548" h="6858000">
                <a:moveTo>
                  <a:pt x="158488" y="0"/>
                </a:moveTo>
                <a:lnTo>
                  <a:pt x="5649060" y="0"/>
                </a:lnTo>
                <a:cubicBezTo>
                  <a:pt x="5736591" y="0"/>
                  <a:pt x="5807548" y="70957"/>
                  <a:pt x="5807548" y="158488"/>
                </a:cubicBezTo>
                <a:lnTo>
                  <a:pt x="5807548" y="6858000"/>
                </a:lnTo>
                <a:lnTo>
                  <a:pt x="0" y="6858000"/>
                </a:lnTo>
                <a:lnTo>
                  <a:pt x="0" y="158488"/>
                </a:lnTo>
                <a:cubicBezTo>
                  <a:pt x="0" y="70957"/>
                  <a:pt x="70957" y="0"/>
                  <a:pt x="158488" y="0"/>
                </a:cubicBezTo>
                <a:close/>
              </a:path>
            </a:pathLst>
          </a:custGeom>
          <a:gradFill flip="none" rotWithShape="1">
            <a:gsLst>
              <a:gs pos="100000">
                <a:schemeClr val="tx1">
                  <a:alpha val="0"/>
                </a:schemeClr>
              </a:gs>
              <a:gs pos="1000">
                <a:schemeClr val="tx1"/>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黑体" panose="02010609060101010101" charset="-122"/>
              <a:sym typeface="Arial"/>
            </a:endParaRPr>
          </a:p>
        </p:txBody>
      </p:sp>
      <p:sp>
        <p:nvSpPr>
          <p:cNvPr id="5" name="文本框 4"/>
          <p:cNvSpPr txBox="1"/>
          <p:nvPr>
            <p:custDataLst>
              <p:tags r:id="rId1"/>
            </p:custDataLst>
          </p:nvPr>
        </p:nvSpPr>
        <p:spPr>
          <a:xfrm>
            <a:off x="1438276" y="2321249"/>
            <a:ext cx="6400800" cy="830997"/>
          </a:xfrm>
          <a:prstGeom prst="rect">
            <a:avLst/>
          </a:prstGeom>
          <a:noFill/>
        </p:spPr>
        <p:txBody>
          <a:bodyPr vert="horz" wrap="square" rtlCol="0">
            <a:spAutoFit/>
          </a:bodyPr>
          <a:lstStyle>
            <a:defPPr>
              <a:defRPr lang="zh-CN"/>
            </a:defPPr>
            <a:lvl1pPr algn="ctr">
              <a:defRPr sz="8000">
                <a:gradFill>
                  <a:gsLst>
                    <a:gs pos="0">
                      <a:schemeClr val="bg1"/>
                    </a:gs>
                    <a:gs pos="100000">
                      <a:srgbClr val="259F3F"/>
                    </a:gs>
                  </a:gsLst>
                  <a:lin ang="5400000" scaled="1"/>
                </a:gradFill>
                <a:latin typeface="+mj-ea"/>
                <a:ea typeface="+mj-ea"/>
              </a:defRPr>
            </a:lvl1pPr>
          </a:lstStyle>
          <a:p>
            <a:r>
              <a:rPr lang="zh-CN" altLang="en-US" sz="4800" dirty="0">
                <a:gradFill>
                  <a:gsLst>
                    <a:gs pos="0">
                      <a:schemeClr val="bg1"/>
                    </a:gs>
                    <a:gs pos="100000">
                      <a:schemeClr val="accent2"/>
                    </a:gs>
                  </a:gsLst>
                  <a:lin ang="5400000" scaled="1"/>
                </a:gradFill>
                <a:latin typeface="优设标题黑" panose="00000500000000000000" pitchFamily="2" charset="-122"/>
                <a:ea typeface="优设标题黑" panose="00000500000000000000" pitchFamily="2" charset="-122"/>
                <a:cs typeface="黑体" panose="02010609060101010101" charset="-122"/>
                <a:sym typeface="Arial"/>
              </a:rPr>
              <a:t>社团概述</a:t>
            </a:r>
          </a:p>
        </p:txBody>
      </p:sp>
      <p:sp>
        <p:nvSpPr>
          <p:cNvPr id="6" name="文本框 5"/>
          <p:cNvSpPr txBox="1"/>
          <p:nvPr/>
        </p:nvSpPr>
        <p:spPr>
          <a:xfrm>
            <a:off x="3974982" y="2112527"/>
            <a:ext cx="2329077" cy="261610"/>
          </a:xfrm>
          <a:prstGeom prst="rect">
            <a:avLst/>
          </a:prstGeom>
          <a:noFill/>
        </p:spPr>
        <p:txBody>
          <a:bodyPr wrap="square">
            <a:spAutoFit/>
          </a:bodyPr>
          <a:lstStyle/>
          <a:p>
            <a:pPr algn="ctr"/>
            <a:r>
              <a:rPr lang="en-US" altLang="zh-CN" sz="1100" dirty="0">
                <a:solidFill>
                  <a:schemeClr val="accent2"/>
                </a:solidFill>
                <a:latin typeface="Arial"/>
                <a:ea typeface="微软雅黑"/>
                <a:cs typeface="黑体" panose="02010609060101010101" charset="-122"/>
                <a:sym typeface="Arial"/>
              </a:rPr>
              <a:t>Association Overview</a:t>
            </a:r>
          </a:p>
        </p:txBody>
      </p:sp>
      <p:grpSp>
        <p:nvGrpSpPr>
          <p:cNvPr id="10" name="组合 9"/>
          <p:cNvGrpSpPr/>
          <p:nvPr/>
        </p:nvGrpSpPr>
        <p:grpSpPr>
          <a:xfrm>
            <a:off x="6096000" y="4847972"/>
            <a:ext cx="1041022" cy="842482"/>
            <a:chOff x="4206284" y="1285622"/>
            <a:chExt cx="1041022" cy="842482"/>
          </a:xfrm>
        </p:grpSpPr>
        <p:grpSp>
          <p:nvGrpSpPr>
            <p:cNvPr id="11" name="组合 10"/>
            <p:cNvGrpSpPr/>
            <p:nvPr/>
          </p:nvGrpSpPr>
          <p:grpSpPr>
            <a:xfrm>
              <a:off x="4295525" y="1285622"/>
              <a:ext cx="842482" cy="842482"/>
              <a:chOff x="4263775" y="1520572"/>
              <a:chExt cx="842482" cy="842482"/>
            </a:xfrm>
          </p:grpSpPr>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 name="文本框 11"/>
            <p:cNvSpPr txBox="1"/>
            <p:nvPr/>
          </p:nvSpPr>
          <p:spPr>
            <a:xfrm>
              <a:off x="4206284" y="1479550"/>
              <a:ext cx="1041022" cy="400110"/>
            </a:xfrm>
            <a:prstGeom prst="rect">
              <a:avLst/>
            </a:prstGeom>
            <a:noFill/>
          </p:spPr>
          <p:txBody>
            <a:bodyPr wrap="square">
              <a:spAutoFit/>
            </a:bodyPr>
            <a:lstStyle/>
            <a:p>
              <a:pPr algn="ctr"/>
              <a:r>
                <a:rPr lang="en-US" altLang="zh-CN" sz="2000" b="1" dirty="0">
                  <a:gradFill>
                    <a:gsLst>
                      <a:gs pos="0">
                        <a:schemeClr val="bg1"/>
                      </a:gs>
                      <a:gs pos="100000">
                        <a:schemeClr val="accent2"/>
                      </a:gs>
                    </a:gsLst>
                    <a:lin ang="2700000" scaled="1"/>
                  </a:gradFill>
                  <a:latin typeface="Arial"/>
                  <a:ea typeface="微软雅黑"/>
                  <a:cs typeface="黑体" panose="02010609060101010101" charset="-122"/>
                  <a:sym typeface="Arial"/>
                </a:rPr>
                <a:t>01</a:t>
              </a:r>
              <a:endParaRPr lang="zh-CN" altLang="en-US" sz="2000" b="1" dirty="0">
                <a:gradFill>
                  <a:gsLst>
                    <a:gs pos="0">
                      <a:schemeClr val="bg1"/>
                    </a:gs>
                    <a:gs pos="100000">
                      <a:schemeClr val="accent2"/>
                    </a:gs>
                  </a:gsLst>
                  <a:lin ang="2700000" scaled="1"/>
                </a:gradFill>
                <a:latin typeface="Arial"/>
                <a:ea typeface="微软雅黑"/>
                <a:cs typeface="黑体" panose="02010609060101010101" charset="-122"/>
                <a:sym typeface="Arial"/>
              </a:endParaRPr>
            </a:p>
          </p:txBody>
        </p:sp>
      </p:grpSp>
      <p:sp>
        <p:nvSpPr>
          <p:cNvPr id="18" name="文本框 17"/>
          <p:cNvSpPr txBox="1"/>
          <p:nvPr/>
        </p:nvSpPr>
        <p:spPr>
          <a:xfrm>
            <a:off x="426209" y="3341839"/>
            <a:ext cx="5524500" cy="1020985"/>
          </a:xfrm>
          <a:prstGeom prst="rect">
            <a:avLst/>
          </a:prstGeom>
          <a:noFill/>
        </p:spPr>
        <p:txBody>
          <a:bodyPr wrap="square">
            <a:spAutoFit/>
          </a:bodyPr>
          <a:lstStyle/>
          <a:p>
            <a:pPr>
              <a:lnSpc>
                <a:spcPct val="130000"/>
              </a:lnSpc>
            </a:pPr>
            <a:r>
              <a:rPr lang="zh-CN" altLang="en-US" sz="1600" dirty="0">
                <a:solidFill>
                  <a:schemeClr val="bg1"/>
                </a:solidFill>
                <a:latin typeface="Arial"/>
                <a:ea typeface="微软雅黑"/>
                <a:cs typeface="黑体" panose="02010609060101010101" charset="-122"/>
                <a:sym typeface="Arial"/>
              </a:rPr>
              <a:t>社团全称浙江传媒学院信息安全协会，简称浙传信安协会，凡属浙江传媒学院的全日制学生，对网络安全及计算机技术有兴趣者均可申请加入本协会。</a:t>
            </a:r>
          </a:p>
        </p:txBody>
      </p:sp>
      <p:grpSp>
        <p:nvGrpSpPr>
          <p:cNvPr id="21" name="组合 20"/>
          <p:cNvGrpSpPr/>
          <p:nvPr/>
        </p:nvGrpSpPr>
        <p:grpSpPr>
          <a:xfrm>
            <a:off x="493311" y="3222000"/>
            <a:ext cx="5305425" cy="1280332"/>
            <a:chOff x="981075" y="2035823"/>
            <a:chExt cx="4867275" cy="2543175"/>
          </a:xfrm>
        </p:grpSpPr>
        <p:cxnSp>
          <p:nvCxnSpPr>
            <p:cNvPr id="22" name="直接连接符 21"/>
            <p:cNvCxnSpPr/>
            <p:nvPr/>
          </p:nvCxnSpPr>
          <p:spPr>
            <a:xfrm>
              <a:off x="981075" y="4578998"/>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81075" y="2035823"/>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11B7874-0CB4-823B-1BD4-53AE5F3C44BC}"/>
              </a:ext>
            </a:extLst>
          </p:cNvPr>
          <p:cNvSpPr/>
          <p:nvPr/>
        </p:nvSpPr>
        <p:spPr>
          <a:xfrm>
            <a:off x="991046" y="1532544"/>
            <a:ext cx="10132178" cy="579825"/>
          </a:xfrm>
          <a:prstGeom prst="roundRect">
            <a:avLst/>
          </a:prstGeom>
          <a:solidFill>
            <a:schemeClr val="accent1">
              <a:lumMod val="20000"/>
              <a:lumOff val="80000"/>
            </a:schemeClr>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grpSp>
        <p:nvGrpSpPr>
          <p:cNvPr id="10" name="组合 9"/>
          <p:cNvGrpSpPr/>
          <p:nvPr/>
        </p:nvGrpSpPr>
        <p:grpSpPr>
          <a:xfrm>
            <a:off x="410258" y="3000102"/>
            <a:ext cx="720262" cy="720262"/>
            <a:chOff x="4250904" y="1285622"/>
            <a:chExt cx="842482" cy="842482"/>
          </a:xfrm>
        </p:grpSpPr>
        <p:grpSp>
          <p:nvGrpSpPr>
            <p:cNvPr id="11" name="组合 10"/>
            <p:cNvGrpSpPr/>
            <p:nvPr/>
          </p:nvGrpSpPr>
          <p:grpSpPr>
            <a:xfrm>
              <a:off x="4250904" y="1285622"/>
              <a:ext cx="842482" cy="842482"/>
              <a:chOff x="4219154" y="1520572"/>
              <a:chExt cx="842482" cy="842482"/>
            </a:xfrm>
          </p:grpSpPr>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19154"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 name="文本框 11"/>
            <p:cNvSpPr txBox="1"/>
            <p:nvPr/>
          </p:nvSpPr>
          <p:spPr>
            <a:xfrm>
              <a:off x="4255494" y="1472861"/>
              <a:ext cx="833302" cy="468004"/>
            </a:xfrm>
            <a:prstGeom prst="rect">
              <a:avLst/>
            </a:prstGeom>
            <a:noFill/>
          </p:spPr>
          <p:txBody>
            <a:bodyPr wrap="square">
              <a:spAutoFit/>
            </a:bodyPr>
            <a:lstStyle/>
            <a:p>
              <a:pPr algn="ctr"/>
              <a:r>
                <a:rPr lang="en-US" altLang="zh-CN" sz="2000" b="1"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01</a:t>
              </a:r>
              <a:endParaRPr lang="zh-CN" altLang="en-US" sz="2000" b="1"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grpSp>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1" name="图片 100"/>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rot="5400000">
            <a:off x="8397798" y="3107099"/>
            <a:ext cx="3694680" cy="3807121"/>
          </a:xfrm>
          <a:custGeom>
            <a:avLst/>
            <a:gdLst>
              <a:gd name="connsiteX0" fmla="*/ 0 w 3867434"/>
              <a:gd name="connsiteY0" fmla="*/ 3985132 h 3985132"/>
              <a:gd name="connsiteX1" fmla="*/ 0 w 3867434"/>
              <a:gd name="connsiteY1" fmla="*/ 0 h 3985132"/>
              <a:gd name="connsiteX2" fmla="*/ 3867434 w 3867434"/>
              <a:gd name="connsiteY2" fmla="*/ 0 h 3985132"/>
              <a:gd name="connsiteX3" fmla="*/ 3867434 w 3867434"/>
              <a:gd name="connsiteY3" fmla="*/ 3985132 h 3985132"/>
            </a:gdLst>
            <a:ahLst/>
            <a:cxnLst>
              <a:cxn ang="0">
                <a:pos x="connsiteX0" y="connsiteY0"/>
              </a:cxn>
              <a:cxn ang="0">
                <a:pos x="connsiteX1" y="connsiteY1"/>
              </a:cxn>
              <a:cxn ang="0">
                <a:pos x="connsiteX2" y="connsiteY2"/>
              </a:cxn>
              <a:cxn ang="0">
                <a:pos x="connsiteX3" y="connsiteY3"/>
              </a:cxn>
            </a:cxnLst>
            <a:rect l="l" t="t" r="r" b="b"/>
            <a:pathLst>
              <a:path w="3867434" h="3985132">
                <a:moveTo>
                  <a:pt x="0" y="3985132"/>
                </a:moveTo>
                <a:lnTo>
                  <a:pt x="0" y="0"/>
                </a:lnTo>
                <a:lnTo>
                  <a:pt x="3867434" y="0"/>
                </a:lnTo>
                <a:lnTo>
                  <a:pt x="3867434" y="3985132"/>
                </a:lnTo>
                <a:close/>
              </a:path>
            </a:pathLst>
          </a:custGeom>
        </p:spPr>
      </p:pic>
      <p:sp>
        <p:nvSpPr>
          <p:cNvPr id="90" name="矩形 89"/>
          <p:cNvSpPr/>
          <p:nvPr/>
        </p:nvSpPr>
        <p:spPr>
          <a:xfrm>
            <a:off x="1215221" y="1574825"/>
            <a:ext cx="9762041" cy="416909"/>
          </a:xfrm>
          <a:prstGeom prst="rect">
            <a:avLst/>
          </a:prstGeom>
        </p:spPr>
        <p:txBody>
          <a:bodyPr wrap="square">
            <a:spAutoFit/>
          </a:bodyPr>
          <a:lstStyle/>
          <a:p>
            <a:pPr algn="just">
              <a:lnSpc>
                <a:spcPct val="130000"/>
              </a:lnSpc>
            </a:pPr>
            <a:r>
              <a:rPr lang="zh-CN" altLang="en-US" b="1" dirty="0">
                <a:solidFill>
                  <a:schemeClr val="accent1">
                    <a:lumMod val="50000"/>
                  </a:schemeClr>
                </a:solidFill>
                <a:latin typeface="Arial"/>
                <a:ea typeface="微软雅黑"/>
                <a:cs typeface="黑体" panose="02010609060101010101" charset="-122"/>
                <a:sym typeface="Arial"/>
              </a:rPr>
              <a:t>协会的宗旨是为网络安全爱好者提供一个研究、交流的平台，营造一个学习、讨论的良好氛围</a:t>
            </a:r>
          </a:p>
        </p:txBody>
      </p:sp>
      <p:grpSp>
        <p:nvGrpSpPr>
          <p:cNvPr id="92" name="组合 91"/>
          <p:cNvGrpSpPr/>
          <p:nvPr/>
        </p:nvGrpSpPr>
        <p:grpSpPr>
          <a:xfrm>
            <a:off x="410258" y="4148913"/>
            <a:ext cx="720262" cy="720262"/>
            <a:chOff x="4250904" y="1285622"/>
            <a:chExt cx="842482" cy="842482"/>
          </a:xfrm>
        </p:grpSpPr>
        <p:grpSp>
          <p:nvGrpSpPr>
            <p:cNvPr id="93" name="组合 92"/>
            <p:cNvGrpSpPr/>
            <p:nvPr/>
          </p:nvGrpSpPr>
          <p:grpSpPr>
            <a:xfrm>
              <a:off x="4250904" y="1285622"/>
              <a:ext cx="842482" cy="842482"/>
              <a:chOff x="4219154" y="1520572"/>
              <a:chExt cx="842482" cy="842482"/>
            </a:xfrm>
          </p:grpSpPr>
          <p:pic>
            <p:nvPicPr>
              <p:cNvPr id="95" name="图片 9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19154"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6" name="椭圆 95"/>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94" name="文本框 93"/>
            <p:cNvSpPr txBox="1"/>
            <p:nvPr/>
          </p:nvSpPr>
          <p:spPr>
            <a:xfrm>
              <a:off x="4255494" y="1472861"/>
              <a:ext cx="833302" cy="468004"/>
            </a:xfrm>
            <a:prstGeom prst="rect">
              <a:avLst/>
            </a:prstGeom>
            <a:noFill/>
          </p:spPr>
          <p:txBody>
            <a:bodyPr wrap="square">
              <a:spAutoFit/>
            </a:bodyPr>
            <a:lstStyle/>
            <a:p>
              <a:pPr algn="ctr"/>
              <a:r>
                <a:rPr lang="en-US" altLang="zh-CN" sz="2000" b="1"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rPr>
                <a:t>02</a:t>
              </a:r>
              <a:endParaRPr lang="zh-CN" altLang="en-US" sz="2000" b="1" dirty="0">
                <a:gradFill>
                  <a:gsLst>
                    <a:gs pos="0">
                      <a:schemeClr val="accent1">
                        <a:lumMod val="5000"/>
                        <a:lumOff val="95000"/>
                      </a:schemeClr>
                    </a:gs>
                    <a:gs pos="100000">
                      <a:srgbClr val="04B1E4"/>
                    </a:gs>
                  </a:gsLst>
                  <a:lin ang="2700000" scaled="1"/>
                </a:gradFill>
                <a:latin typeface="Arial"/>
                <a:ea typeface="微软雅黑"/>
                <a:cs typeface="黑体" panose="02010609060101010101" charset="-122"/>
                <a:sym typeface="Arial"/>
              </a:endParaRPr>
            </a:p>
          </p:txBody>
        </p:sp>
      </p:grpSp>
      <p:sp>
        <p:nvSpPr>
          <p:cNvPr id="98" name="矩形 97"/>
          <p:cNvSpPr/>
          <p:nvPr/>
        </p:nvSpPr>
        <p:spPr>
          <a:xfrm>
            <a:off x="1326613" y="3115228"/>
            <a:ext cx="5732191" cy="627544"/>
          </a:xfrm>
          <a:prstGeom prst="rect">
            <a:avLst/>
          </a:prstGeom>
        </p:spPr>
        <p:txBody>
          <a:bodyPr wrap="square">
            <a:spAutoFit/>
          </a:bodyPr>
          <a:lstStyle/>
          <a:p>
            <a:pPr algn="just">
              <a:lnSpc>
                <a:spcPct val="130000"/>
              </a:lnSpc>
            </a:pPr>
            <a:r>
              <a:rPr lang="zh-CN" altLang="en-US" sz="1600" dirty="0">
                <a:solidFill>
                  <a:schemeClr val="accent1">
                    <a:lumMod val="60000"/>
                    <a:lumOff val="40000"/>
                  </a:schemeClr>
                </a:solidFill>
                <a:latin typeface="Arial"/>
                <a:ea typeface="微软雅黑"/>
                <a:cs typeface="黑体" panose="02010609060101010101" charset="-122"/>
                <a:sym typeface="Arial"/>
              </a:rPr>
              <a:t>社团致力于加强学生在网安领域的技能，为职业发展打下基础。</a:t>
            </a:r>
          </a:p>
          <a:p>
            <a:pPr algn="just">
              <a:lnSpc>
                <a:spcPct val="130000"/>
              </a:lnSpc>
            </a:pPr>
            <a:endParaRPr lang="zh-CN" altLang="en-US" sz="1200" dirty="0">
              <a:solidFill>
                <a:schemeClr val="bg1"/>
              </a:solidFill>
              <a:latin typeface="Arial"/>
              <a:ea typeface="微软雅黑"/>
              <a:cs typeface="黑体" panose="02010609060101010101" charset="-122"/>
              <a:sym typeface="Arial"/>
            </a:endParaRPr>
          </a:p>
        </p:txBody>
      </p:sp>
      <p:sp>
        <p:nvSpPr>
          <p:cNvPr id="100" name="矩形 99"/>
          <p:cNvSpPr/>
          <p:nvPr/>
        </p:nvSpPr>
        <p:spPr>
          <a:xfrm>
            <a:off x="1327596" y="4318639"/>
            <a:ext cx="6060028" cy="380810"/>
          </a:xfrm>
          <a:prstGeom prst="rect">
            <a:avLst/>
          </a:prstGeom>
        </p:spPr>
        <p:txBody>
          <a:bodyPr wrap="square">
            <a:spAutoFit/>
          </a:bodyPr>
          <a:lstStyle/>
          <a:p>
            <a:pPr algn="just">
              <a:lnSpc>
                <a:spcPct val="130000"/>
              </a:lnSpc>
            </a:pPr>
            <a:r>
              <a:rPr lang="zh-CN" altLang="en-US" sz="1600" dirty="0">
                <a:solidFill>
                  <a:schemeClr val="accent1">
                    <a:lumMod val="60000"/>
                    <a:lumOff val="40000"/>
                  </a:schemeClr>
                </a:solidFill>
                <a:latin typeface="Arial"/>
                <a:ea typeface="微软雅黑"/>
                <a:cs typeface="黑体" panose="02010609060101010101" charset="-122"/>
                <a:sym typeface="Arial"/>
              </a:rPr>
              <a:t>社团致力于传播安全攻防知识，提高广大师生的网络安全意识。</a:t>
            </a:r>
          </a:p>
        </p:txBody>
      </p:sp>
      <p:sp>
        <p:nvSpPr>
          <p:cNvPr id="103" name="文本框 102"/>
          <p:cNvSpPr txBox="1"/>
          <p:nvPr>
            <p:custDataLst>
              <p:tags r:id="rId1"/>
            </p:custDataLst>
          </p:nvPr>
        </p:nvSpPr>
        <p:spPr>
          <a:xfrm>
            <a:off x="872027" y="105723"/>
            <a:ext cx="3161905"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algn="l"/>
            <a:r>
              <a:rPr lang="zh-CN" altLang="en-US" sz="4000" dirty="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sym typeface="Arial"/>
              </a:rPr>
              <a:t>社团宗旨</a:t>
            </a:r>
          </a:p>
        </p:txBody>
      </p:sp>
      <p:pic>
        <p:nvPicPr>
          <p:cNvPr id="32" name="图片 31"/>
          <p:cNvPicPr>
            <a:picLocks noChangeAspect="1"/>
          </p:cNvPicPr>
          <p:nvPr/>
        </p:nvPicPr>
        <p:blipFill rotWithShape="1">
          <a:blip r:embed="rId7" cstate="print">
            <a:extLst>
              <a:ext uri="{28A0092B-C50C-407E-A947-70E740481C1C}">
                <a14:useLocalDpi xmlns:a14="http://schemas.microsoft.com/office/drawing/2010/main" val="0"/>
              </a:ext>
            </a:extLst>
          </a:blip>
          <a:srcRect l="19523" t="20250" r="19700" b="18973"/>
          <a:stretch/>
        </p:blipFill>
        <p:spPr>
          <a:xfrm>
            <a:off x="7185585" y="2512587"/>
            <a:ext cx="2969623" cy="2969623"/>
          </a:xfrm>
          <a:custGeom>
            <a:avLst/>
            <a:gdLst>
              <a:gd name="connsiteX0" fmla="*/ 2007330 w 4014660"/>
              <a:gd name="connsiteY0" fmla="*/ 0 h 4014660"/>
              <a:gd name="connsiteX1" fmla="*/ 4014660 w 4014660"/>
              <a:gd name="connsiteY1" fmla="*/ 2007330 h 4014660"/>
              <a:gd name="connsiteX2" fmla="*/ 2007330 w 4014660"/>
              <a:gd name="connsiteY2" fmla="*/ 4014660 h 4014660"/>
              <a:gd name="connsiteX3" fmla="*/ 0 w 4014660"/>
              <a:gd name="connsiteY3" fmla="*/ 2007330 h 4014660"/>
              <a:gd name="connsiteX4" fmla="*/ 2007330 w 4014660"/>
              <a:gd name="connsiteY4" fmla="*/ 0 h 401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660" h="4014660">
                <a:moveTo>
                  <a:pt x="2007330" y="0"/>
                </a:moveTo>
                <a:cubicBezTo>
                  <a:pt x="3115948" y="0"/>
                  <a:pt x="4014660" y="898712"/>
                  <a:pt x="4014660" y="2007330"/>
                </a:cubicBezTo>
                <a:cubicBezTo>
                  <a:pt x="4014660" y="3115948"/>
                  <a:pt x="3115948" y="4014660"/>
                  <a:pt x="2007330" y="4014660"/>
                </a:cubicBezTo>
                <a:cubicBezTo>
                  <a:pt x="898712" y="4014660"/>
                  <a:pt x="0" y="3115948"/>
                  <a:pt x="0" y="2007330"/>
                </a:cubicBezTo>
                <a:cubicBezTo>
                  <a:pt x="0" y="898712"/>
                  <a:pt x="898712" y="0"/>
                  <a:pt x="2007330" y="0"/>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0" grpId="0"/>
      <p:bldP spid="98" grpId="0"/>
      <p:bldP spid="10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71455C-977F-2B63-3589-A36D5AE4047F}"/>
            </a:ext>
          </a:extLst>
        </p:cNvPr>
        <p:cNvGrpSpPr/>
        <p:nvPr/>
      </p:nvGrpSpPr>
      <p:grpSpPr>
        <a:xfrm>
          <a:off x="0" y="0"/>
          <a:ext cx="0" cy="0"/>
          <a:chOff x="0" y="0"/>
          <a:chExt cx="0" cy="0"/>
        </a:xfrm>
      </p:grpSpPr>
      <p:pic>
        <p:nvPicPr>
          <p:cNvPr id="83" name="图片 82">
            <a:extLst>
              <a:ext uri="{FF2B5EF4-FFF2-40B4-BE49-F238E27FC236}">
                <a16:creationId xmlns:a16="http://schemas.microsoft.com/office/drawing/2014/main" id="{FD81F97B-819D-45F4-07A8-012B95D8B24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cxnSp>
        <p:nvCxnSpPr>
          <p:cNvPr id="19" name="直接连接符 18">
            <a:extLst>
              <a:ext uri="{FF2B5EF4-FFF2-40B4-BE49-F238E27FC236}">
                <a16:creationId xmlns:a16="http://schemas.microsoft.com/office/drawing/2014/main" id="{C3738187-FED0-AB21-60D6-CF475D0B33D6}"/>
              </a:ext>
            </a:extLst>
          </p:cNvPr>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1" name="图片 100">
            <a:extLst>
              <a:ext uri="{FF2B5EF4-FFF2-40B4-BE49-F238E27FC236}">
                <a16:creationId xmlns:a16="http://schemas.microsoft.com/office/drawing/2014/main" id="{BF6A4ED0-ADBE-5618-9718-3CC5FB4BA61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rot="5400000">
            <a:off x="8397798" y="3107099"/>
            <a:ext cx="3694680" cy="3807121"/>
          </a:xfrm>
          <a:custGeom>
            <a:avLst/>
            <a:gdLst>
              <a:gd name="connsiteX0" fmla="*/ 0 w 3867434"/>
              <a:gd name="connsiteY0" fmla="*/ 3985132 h 3985132"/>
              <a:gd name="connsiteX1" fmla="*/ 0 w 3867434"/>
              <a:gd name="connsiteY1" fmla="*/ 0 h 3985132"/>
              <a:gd name="connsiteX2" fmla="*/ 3867434 w 3867434"/>
              <a:gd name="connsiteY2" fmla="*/ 0 h 3985132"/>
              <a:gd name="connsiteX3" fmla="*/ 3867434 w 3867434"/>
              <a:gd name="connsiteY3" fmla="*/ 3985132 h 3985132"/>
            </a:gdLst>
            <a:ahLst/>
            <a:cxnLst>
              <a:cxn ang="0">
                <a:pos x="connsiteX0" y="connsiteY0"/>
              </a:cxn>
              <a:cxn ang="0">
                <a:pos x="connsiteX1" y="connsiteY1"/>
              </a:cxn>
              <a:cxn ang="0">
                <a:pos x="connsiteX2" y="connsiteY2"/>
              </a:cxn>
              <a:cxn ang="0">
                <a:pos x="connsiteX3" y="connsiteY3"/>
              </a:cxn>
            </a:cxnLst>
            <a:rect l="l" t="t" r="r" b="b"/>
            <a:pathLst>
              <a:path w="3867434" h="3985132">
                <a:moveTo>
                  <a:pt x="0" y="3985132"/>
                </a:moveTo>
                <a:lnTo>
                  <a:pt x="0" y="0"/>
                </a:lnTo>
                <a:lnTo>
                  <a:pt x="3867434" y="0"/>
                </a:lnTo>
                <a:lnTo>
                  <a:pt x="3867434" y="3985132"/>
                </a:lnTo>
                <a:close/>
              </a:path>
            </a:pathLst>
          </a:custGeom>
        </p:spPr>
      </p:pic>
      <p:sp>
        <p:nvSpPr>
          <p:cNvPr id="103" name="文本框 102">
            <a:extLst>
              <a:ext uri="{FF2B5EF4-FFF2-40B4-BE49-F238E27FC236}">
                <a16:creationId xmlns:a16="http://schemas.microsoft.com/office/drawing/2014/main" id="{B0395730-CAD5-9941-2A94-DA5B4473BEEF}"/>
              </a:ext>
            </a:extLst>
          </p:cNvPr>
          <p:cNvSpPr txBox="1"/>
          <p:nvPr>
            <p:custDataLst>
              <p:tags r:id="rId1"/>
            </p:custDataLst>
          </p:nvPr>
        </p:nvSpPr>
        <p:spPr>
          <a:xfrm>
            <a:off x="872027" y="105723"/>
            <a:ext cx="3161905"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algn="l"/>
            <a:r>
              <a:rPr lang="zh-CN" altLang="en-US" sz="4000" dirty="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sym typeface="Arial"/>
              </a:rPr>
              <a:t>社团章程</a:t>
            </a:r>
          </a:p>
        </p:txBody>
      </p:sp>
      <p:pic>
        <p:nvPicPr>
          <p:cNvPr id="4" name="图片 3">
            <a:extLst>
              <a:ext uri="{FF2B5EF4-FFF2-40B4-BE49-F238E27FC236}">
                <a16:creationId xmlns:a16="http://schemas.microsoft.com/office/drawing/2014/main" id="{940E0643-C24D-609D-F6DB-0C78A3E8831F}"/>
              </a:ext>
            </a:extLst>
          </p:cNvPr>
          <p:cNvPicPr>
            <a:picLocks noChangeAspect="1"/>
          </p:cNvPicPr>
          <p:nvPr/>
        </p:nvPicPr>
        <p:blipFill>
          <a:blip r:embed="rId6"/>
          <a:srcRect l="356" r="34801"/>
          <a:stretch/>
        </p:blipFill>
        <p:spPr>
          <a:xfrm>
            <a:off x="2124691" y="1034826"/>
            <a:ext cx="7905562" cy="5626546"/>
          </a:xfrm>
          <a:prstGeom prst="rect">
            <a:avLst/>
          </a:prstGeom>
        </p:spPr>
      </p:pic>
    </p:spTree>
    <p:extLst>
      <p:ext uri="{BB962C8B-B14F-4D97-AF65-F5344CB8AC3E}">
        <p14:creationId xmlns:p14="http://schemas.microsoft.com/office/powerpoint/2010/main" val="209477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 name="椭圆 94"/>
          <p:cNvSpPr/>
          <p:nvPr/>
        </p:nvSpPr>
        <p:spPr>
          <a:xfrm>
            <a:off x="2902313" y="3237479"/>
            <a:ext cx="1185621" cy="1185621"/>
          </a:xfrm>
          <a:prstGeom prst="ellipse">
            <a:avLst/>
          </a:prstGeom>
          <a:gradFill>
            <a:gsLst>
              <a:gs pos="0">
                <a:schemeClr val="tx1">
                  <a:alpha val="0"/>
                </a:schemeClr>
              </a:gs>
              <a:gs pos="99000">
                <a:schemeClr val="accent2">
                  <a:alpha val="13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sp>
        <p:nvSpPr>
          <p:cNvPr id="94" name="椭圆 93"/>
          <p:cNvSpPr/>
          <p:nvPr/>
        </p:nvSpPr>
        <p:spPr>
          <a:xfrm>
            <a:off x="6807162" y="5395982"/>
            <a:ext cx="1423243" cy="1423243"/>
          </a:xfrm>
          <a:prstGeom prst="ellipse">
            <a:avLst/>
          </a:prstGeom>
          <a:gradFill>
            <a:gsLst>
              <a:gs pos="0">
                <a:schemeClr val="tx1">
                  <a:alpha val="0"/>
                </a:schemeClr>
              </a:gs>
              <a:gs pos="99000">
                <a:schemeClr val="accent2">
                  <a:alpha val="2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sp>
        <p:nvSpPr>
          <p:cNvPr id="5" name="文本框 4"/>
          <p:cNvSpPr txBox="1"/>
          <p:nvPr>
            <p:custDataLst>
              <p:tags r:id="rId1"/>
            </p:custDataLst>
          </p:nvPr>
        </p:nvSpPr>
        <p:spPr>
          <a:xfrm>
            <a:off x="871173" y="113591"/>
            <a:ext cx="3884368"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社团成员组成</a:t>
            </a:r>
          </a:p>
        </p:txBody>
      </p:sp>
      <p:sp>
        <p:nvSpPr>
          <p:cNvPr id="6" name="文本框 5"/>
          <p:cNvSpPr txBox="1"/>
          <p:nvPr/>
        </p:nvSpPr>
        <p:spPr>
          <a:xfrm>
            <a:off x="9158664" y="590949"/>
            <a:ext cx="2329077" cy="246221"/>
          </a:xfrm>
          <a:prstGeom prst="rect">
            <a:avLst/>
          </a:prstGeom>
          <a:noFill/>
        </p:spPr>
        <p:txBody>
          <a:bodyPr wrap="square">
            <a:spAutoFit/>
          </a:bodyPr>
          <a:lstStyle/>
          <a:p>
            <a:pPr algn="ctr"/>
            <a:r>
              <a:rPr lang="en-US" altLang="zh-CN" sz="1000" dirty="0">
                <a:solidFill>
                  <a:schemeClr val="accent2"/>
                </a:solidFill>
                <a:latin typeface="Arial"/>
                <a:ea typeface="微软雅黑"/>
                <a:cs typeface="黑体" panose="02010609060101010101" charset="-122"/>
                <a:sym typeface="Arial"/>
              </a:rPr>
              <a:t>ACTIVITY OF DESIRED RESULTS</a:t>
            </a:r>
          </a:p>
        </p:txBody>
      </p:sp>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755503" y="1135841"/>
            <a:ext cx="2406710" cy="523220"/>
          </a:xfrm>
          <a:prstGeom prst="rect">
            <a:avLst/>
          </a:prstGeom>
          <a:noFill/>
        </p:spPr>
        <p:txBody>
          <a:bodyPr wrap="square">
            <a:spAutoFit/>
          </a:bodyPr>
          <a:lstStyle/>
          <a:p>
            <a:pPr algn="r"/>
            <a:r>
              <a:rPr lang="zh-CN" altLang="en-US" sz="2800" dirty="0">
                <a:solidFill>
                  <a:schemeClr val="bg1"/>
                </a:solidFill>
                <a:effectLst/>
                <a:latin typeface="Arial"/>
                <a:ea typeface="微软雅黑"/>
                <a:cs typeface="黑体" panose="02010609060101010101" charset="-122"/>
                <a:sym typeface="Arial"/>
              </a:rPr>
              <a:t>社团指导教师</a:t>
            </a:r>
            <a:endParaRPr lang="zh-CN" altLang="en-US" sz="2800" dirty="0">
              <a:solidFill>
                <a:schemeClr val="bg1"/>
              </a:solidFill>
              <a:latin typeface="Arial"/>
              <a:ea typeface="微软雅黑"/>
              <a:cs typeface="黑体" panose="02010609060101010101" charset="-122"/>
              <a:sym typeface="Arial"/>
            </a:endParaRPr>
          </a:p>
        </p:txBody>
      </p:sp>
      <p:sp>
        <p:nvSpPr>
          <p:cNvPr id="132" name="文本框 131"/>
          <p:cNvSpPr txBox="1"/>
          <p:nvPr/>
        </p:nvSpPr>
        <p:spPr>
          <a:xfrm>
            <a:off x="755503" y="1870688"/>
            <a:ext cx="10643937" cy="853054"/>
          </a:xfrm>
          <a:prstGeom prst="rect">
            <a:avLst/>
          </a:prstGeom>
          <a:noFill/>
        </p:spPr>
        <p:txBody>
          <a:bodyPr wrap="square">
            <a:spAutoFit/>
          </a:bodyPr>
          <a:lstStyle/>
          <a:p>
            <a:pPr>
              <a:lnSpc>
                <a:spcPct val="130000"/>
              </a:lnSpc>
            </a:pPr>
            <a:r>
              <a:rPr lang="zh-CN" altLang="en-US" sz="2000" dirty="0">
                <a:solidFill>
                  <a:schemeClr val="bg1"/>
                </a:solidFill>
                <a:latin typeface="Arial"/>
                <a:ea typeface="微软雅黑"/>
                <a:cs typeface="黑体" panose="02010609060101010101" charset="-122"/>
                <a:sym typeface="Arial"/>
              </a:rPr>
              <a:t>俞承杭老师       林引盈老师</a:t>
            </a:r>
            <a:endParaRPr lang="en-US" altLang="zh-CN" sz="2000" dirty="0">
              <a:solidFill>
                <a:schemeClr val="bg1"/>
              </a:solidFill>
              <a:latin typeface="Arial"/>
              <a:ea typeface="微软雅黑"/>
              <a:cs typeface="黑体" panose="02010609060101010101" charset="-122"/>
              <a:sym typeface="Arial"/>
            </a:endParaRPr>
          </a:p>
          <a:p>
            <a:pPr>
              <a:lnSpc>
                <a:spcPct val="130000"/>
              </a:lnSpc>
            </a:pPr>
            <a:r>
              <a:rPr lang="zh-CN" altLang="en-US" sz="2000" dirty="0">
                <a:solidFill>
                  <a:schemeClr val="bg1"/>
                </a:solidFill>
                <a:latin typeface="Arial"/>
                <a:ea typeface="微软雅黑"/>
                <a:cs typeface="黑体" panose="02010609060101010101" charset="-122"/>
                <a:sym typeface="Arial"/>
              </a:rPr>
              <a:t>俞承杭老师负责带队外出参加比赛以及专业技术性指导，林引盈老师负责社团日常活动的监督</a:t>
            </a:r>
            <a:endParaRPr lang="en-US" altLang="zh-CN" sz="2000" dirty="0">
              <a:solidFill>
                <a:schemeClr val="bg1"/>
              </a:solidFill>
              <a:latin typeface="Arial"/>
              <a:ea typeface="微软雅黑"/>
              <a:cs typeface="黑体" panose="02010609060101010101" charset="-122"/>
              <a:sym typeface="Arial"/>
            </a:endParaRPr>
          </a:p>
        </p:txBody>
      </p:sp>
      <p:pic>
        <p:nvPicPr>
          <p:cNvPr id="22" name="图片 21">
            <a:extLst>
              <a:ext uri="{FF2B5EF4-FFF2-40B4-BE49-F238E27FC236}">
                <a16:creationId xmlns:a16="http://schemas.microsoft.com/office/drawing/2014/main" id="{85E6BEBE-00E5-862A-5AE5-92F69EEE94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173" y="3093669"/>
            <a:ext cx="4905104" cy="3270069"/>
          </a:xfrm>
          <a:prstGeom prst="rect">
            <a:avLst/>
          </a:prstGeom>
        </p:spPr>
      </p:pic>
      <p:pic>
        <p:nvPicPr>
          <p:cNvPr id="24" name="图片 23">
            <a:extLst>
              <a:ext uri="{FF2B5EF4-FFF2-40B4-BE49-F238E27FC236}">
                <a16:creationId xmlns:a16="http://schemas.microsoft.com/office/drawing/2014/main" id="{295041D9-0C27-600A-7C12-7B1F630AF0A6}"/>
              </a:ext>
            </a:extLst>
          </p:cNvPr>
          <p:cNvPicPr>
            <a:picLocks noChangeAspect="1"/>
          </p:cNvPicPr>
          <p:nvPr/>
        </p:nvPicPr>
        <p:blipFill rotWithShape="1">
          <a:blip r:embed="rId6">
            <a:extLst>
              <a:ext uri="{28A0092B-C50C-407E-A947-70E740481C1C}">
                <a14:useLocalDpi xmlns:a14="http://schemas.microsoft.com/office/drawing/2010/main" val="0"/>
              </a:ext>
            </a:extLst>
          </a:blip>
          <a:srcRect t="5804" b="3875"/>
          <a:stretch/>
        </p:blipFill>
        <p:spPr>
          <a:xfrm>
            <a:off x="6415725" y="3093669"/>
            <a:ext cx="4756889" cy="3270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31" grpId="0"/>
      <p:bldP spid="1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3942429" y="1898985"/>
            <a:ext cx="4210284" cy="4210284"/>
          </a:xfrm>
          <a:custGeom>
            <a:avLst/>
            <a:gdLst>
              <a:gd name="connsiteX0" fmla="*/ 2105142 w 4210284"/>
              <a:gd name="connsiteY0" fmla="*/ 4210284 h 4210284"/>
              <a:gd name="connsiteX1" fmla="*/ 0 w 4210284"/>
              <a:gd name="connsiteY1" fmla="*/ 2105142 h 4210284"/>
              <a:gd name="connsiteX2" fmla="*/ 2105142 w 4210284"/>
              <a:gd name="connsiteY2" fmla="*/ 0 h 4210284"/>
              <a:gd name="connsiteX3" fmla="*/ 4210284 w 4210284"/>
              <a:gd name="connsiteY3" fmla="*/ 2105142 h 4210284"/>
              <a:gd name="connsiteX4" fmla="*/ 2105142 w 4210284"/>
              <a:gd name="connsiteY4" fmla="*/ 4210284 h 421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284" h="4210284">
                <a:moveTo>
                  <a:pt x="2105142" y="4210284"/>
                </a:moveTo>
                <a:cubicBezTo>
                  <a:pt x="942504" y="4210284"/>
                  <a:pt x="0" y="3267780"/>
                  <a:pt x="0" y="2105142"/>
                </a:cubicBezTo>
                <a:cubicBezTo>
                  <a:pt x="0" y="942504"/>
                  <a:pt x="942504" y="0"/>
                  <a:pt x="2105142" y="0"/>
                </a:cubicBezTo>
                <a:cubicBezTo>
                  <a:pt x="3267780" y="0"/>
                  <a:pt x="4210284" y="942504"/>
                  <a:pt x="4210284" y="2105142"/>
                </a:cubicBezTo>
                <a:cubicBezTo>
                  <a:pt x="4210284" y="3267780"/>
                  <a:pt x="3267780" y="4210284"/>
                  <a:pt x="2105142" y="4210284"/>
                </a:cubicBezTo>
                <a:close/>
              </a:path>
            </a:pathLst>
          </a:custGeom>
        </p:spPr>
      </p:pic>
      <p:pic>
        <p:nvPicPr>
          <p:cNvPr id="39" name="图片 38">
            <a:extLst>
              <a:ext uri="{FF2B5EF4-FFF2-40B4-BE49-F238E27FC236}">
                <a16:creationId xmlns:a16="http://schemas.microsoft.com/office/drawing/2014/main" id="{385AA3DD-2CB3-C9F9-FB9C-F4BFF98A3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523" t="20250" r="19700" b="18973"/>
          <a:stretch/>
        </p:blipFill>
        <p:spPr>
          <a:xfrm>
            <a:off x="4564595" y="2391454"/>
            <a:ext cx="2969623" cy="2969623"/>
          </a:xfrm>
          <a:custGeom>
            <a:avLst/>
            <a:gdLst>
              <a:gd name="connsiteX0" fmla="*/ 2007330 w 4014660"/>
              <a:gd name="connsiteY0" fmla="*/ 0 h 4014660"/>
              <a:gd name="connsiteX1" fmla="*/ 4014660 w 4014660"/>
              <a:gd name="connsiteY1" fmla="*/ 2007330 h 4014660"/>
              <a:gd name="connsiteX2" fmla="*/ 2007330 w 4014660"/>
              <a:gd name="connsiteY2" fmla="*/ 4014660 h 4014660"/>
              <a:gd name="connsiteX3" fmla="*/ 0 w 4014660"/>
              <a:gd name="connsiteY3" fmla="*/ 2007330 h 4014660"/>
              <a:gd name="connsiteX4" fmla="*/ 2007330 w 4014660"/>
              <a:gd name="connsiteY4" fmla="*/ 0 h 401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660" h="4014660">
                <a:moveTo>
                  <a:pt x="2007330" y="0"/>
                </a:moveTo>
                <a:cubicBezTo>
                  <a:pt x="3115948" y="0"/>
                  <a:pt x="4014660" y="898712"/>
                  <a:pt x="4014660" y="2007330"/>
                </a:cubicBezTo>
                <a:cubicBezTo>
                  <a:pt x="4014660" y="3115948"/>
                  <a:pt x="3115948" y="4014660"/>
                  <a:pt x="2007330" y="4014660"/>
                </a:cubicBezTo>
                <a:cubicBezTo>
                  <a:pt x="898712" y="4014660"/>
                  <a:pt x="0" y="3115948"/>
                  <a:pt x="0" y="2007330"/>
                </a:cubicBezTo>
                <a:cubicBezTo>
                  <a:pt x="0" y="898712"/>
                  <a:pt x="898712" y="0"/>
                  <a:pt x="2007330" y="0"/>
                </a:cubicBezTo>
                <a:close/>
              </a:path>
            </a:pathLst>
          </a:custGeom>
        </p:spPr>
      </p:pic>
      <p:sp>
        <p:nvSpPr>
          <p:cNvPr id="95" name="椭圆 94"/>
          <p:cNvSpPr/>
          <p:nvPr/>
        </p:nvSpPr>
        <p:spPr>
          <a:xfrm>
            <a:off x="3076475" y="1753630"/>
            <a:ext cx="1185621" cy="1185621"/>
          </a:xfrm>
          <a:prstGeom prst="ellipse">
            <a:avLst/>
          </a:prstGeom>
          <a:gradFill>
            <a:gsLst>
              <a:gs pos="0">
                <a:schemeClr val="tx1">
                  <a:alpha val="0"/>
                </a:schemeClr>
              </a:gs>
              <a:gs pos="99000">
                <a:schemeClr val="accent2">
                  <a:alpha val="13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sp>
        <p:nvSpPr>
          <p:cNvPr id="94" name="椭圆 93"/>
          <p:cNvSpPr/>
          <p:nvPr/>
        </p:nvSpPr>
        <p:spPr>
          <a:xfrm>
            <a:off x="6807162" y="5395982"/>
            <a:ext cx="1423243" cy="1423243"/>
          </a:xfrm>
          <a:prstGeom prst="ellipse">
            <a:avLst/>
          </a:prstGeom>
          <a:gradFill>
            <a:gsLst>
              <a:gs pos="0">
                <a:schemeClr val="tx1">
                  <a:alpha val="0"/>
                </a:schemeClr>
              </a:gs>
              <a:gs pos="99000">
                <a:schemeClr val="accent2">
                  <a:alpha val="2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pic>
        <p:nvPicPr>
          <p:cNvPr id="83" name="图片 82"/>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rot="10800000">
            <a:off x="0" y="0"/>
            <a:ext cx="834973"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sp>
        <p:nvSpPr>
          <p:cNvPr id="5" name="文本框 4"/>
          <p:cNvSpPr txBox="1"/>
          <p:nvPr>
            <p:custDataLst>
              <p:tags r:id="rId1"/>
            </p:custDataLst>
          </p:nvPr>
        </p:nvSpPr>
        <p:spPr>
          <a:xfrm>
            <a:off x="871173" y="113591"/>
            <a:ext cx="3884368"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a:gsLst>
                    <a:gs pos="0">
                      <a:srgbClr val="FFFFFF"/>
                    </a:gs>
                    <a:gs pos="100000">
                      <a:srgbClr val="04B1E4"/>
                    </a:gs>
                  </a:gsLst>
                  <a:lin ang="5400000" scaled="1"/>
                </a:gradFill>
                <a:effectLst/>
                <a:uLnTx/>
                <a:uFillTx/>
                <a:ea typeface="方正正大黑简体" pitchFamily="2" charset="-122"/>
                <a:sym typeface="Arial"/>
              </a:rPr>
              <a:t>社团成员组成</a:t>
            </a:r>
          </a:p>
        </p:txBody>
      </p:sp>
      <p:sp>
        <p:nvSpPr>
          <p:cNvPr id="6" name="文本框 5"/>
          <p:cNvSpPr txBox="1"/>
          <p:nvPr/>
        </p:nvSpPr>
        <p:spPr>
          <a:xfrm>
            <a:off x="9158664" y="590949"/>
            <a:ext cx="2329077"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4B1E4"/>
                </a:solidFill>
                <a:effectLst/>
                <a:uLnTx/>
                <a:uFillTx/>
                <a:latin typeface="Arial"/>
                <a:ea typeface="微软雅黑"/>
                <a:cs typeface="黑体" panose="02010609060101010101" charset="-122"/>
                <a:sym typeface="Arial"/>
              </a:rPr>
              <a:t>ACTIVITY OF DESIRED RESULTS</a:t>
            </a:r>
          </a:p>
        </p:txBody>
      </p:sp>
      <p:grpSp>
        <p:nvGrpSpPr>
          <p:cNvPr id="10" name="组合 9"/>
          <p:cNvGrpSpPr/>
          <p:nvPr/>
        </p:nvGrpSpPr>
        <p:grpSpPr>
          <a:xfrm>
            <a:off x="7850742" y="1569509"/>
            <a:ext cx="787413" cy="637240"/>
            <a:chOff x="4206286" y="1285622"/>
            <a:chExt cx="1041022" cy="842482"/>
          </a:xfrm>
        </p:grpSpPr>
        <p:grpSp>
          <p:nvGrpSpPr>
            <p:cNvPr id="11" name="组合 10"/>
            <p:cNvGrpSpPr/>
            <p:nvPr/>
          </p:nvGrpSpPr>
          <p:grpSpPr>
            <a:xfrm>
              <a:off x="4295525" y="1285622"/>
              <a:ext cx="842482" cy="842482"/>
              <a:chOff x="4263775" y="1520572"/>
              <a:chExt cx="842482" cy="842482"/>
            </a:xfrm>
          </p:grpSpPr>
          <p:pic>
            <p:nvPicPr>
              <p:cNvPr id="13" name="图片 1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sp>
          <p:nvSpPr>
            <p:cNvPr id="12" name="文本框 11"/>
            <p:cNvSpPr txBox="1"/>
            <p:nvPr/>
          </p:nvSpPr>
          <p:spPr>
            <a:xfrm>
              <a:off x="4206286" y="1420282"/>
              <a:ext cx="1041022" cy="4882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rPr>
                <a:t>01</a:t>
              </a:r>
              <a:endParaRPr kumimoji="0" lang="zh-CN" altLang="en-US"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endParaRPr>
            </a:p>
          </p:txBody>
        </p:sp>
      </p:grpSp>
      <p:cxnSp>
        <p:nvCxnSpPr>
          <p:cNvPr id="19" name="直接连接符 18"/>
          <p:cNvCxnSpPr/>
          <p:nvPr/>
        </p:nvCxnSpPr>
        <p:spPr>
          <a:xfrm flipH="1">
            <a:off x="-37055" y="924217"/>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6656329" y="4779902"/>
            <a:ext cx="233487" cy="233487"/>
          </a:xfrm>
          <a:prstGeom prst="ellipse">
            <a:avLst/>
          </a:prstGeom>
          <a:gradFill>
            <a:gsLst>
              <a:gs pos="0">
                <a:schemeClr val="accent1">
                  <a:alpha val="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sp>
        <p:nvSpPr>
          <p:cNvPr id="88" name="椭圆 87"/>
          <p:cNvSpPr/>
          <p:nvPr/>
        </p:nvSpPr>
        <p:spPr>
          <a:xfrm>
            <a:off x="4698286" y="4258776"/>
            <a:ext cx="331336" cy="331336"/>
          </a:xfrm>
          <a:prstGeom prst="ellipse">
            <a:avLst/>
          </a:prstGeom>
          <a:gradFill>
            <a:gsLst>
              <a:gs pos="0">
                <a:schemeClr val="accent1">
                  <a:alpha val="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sp>
        <p:nvSpPr>
          <p:cNvPr id="90" name="椭圆 89"/>
          <p:cNvSpPr/>
          <p:nvPr/>
        </p:nvSpPr>
        <p:spPr>
          <a:xfrm>
            <a:off x="6691038" y="2530866"/>
            <a:ext cx="443438" cy="443438"/>
          </a:xfrm>
          <a:prstGeom prst="ellipse">
            <a:avLst/>
          </a:prstGeom>
          <a:gradFill>
            <a:gsLst>
              <a:gs pos="0">
                <a:schemeClr val="accent1">
                  <a:alpha val="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cxnSp>
        <p:nvCxnSpPr>
          <p:cNvPr id="15" name="直接连接符 14"/>
          <p:cNvCxnSpPr>
            <a:cxnSpLocks/>
          </p:cNvCxnSpPr>
          <p:nvPr/>
        </p:nvCxnSpPr>
        <p:spPr>
          <a:xfrm flipV="1">
            <a:off x="7176074" y="2530866"/>
            <a:ext cx="1054331" cy="206591"/>
          </a:xfrm>
          <a:prstGeom prst="line">
            <a:avLst/>
          </a:prstGeom>
          <a:ln>
            <a:gradFill flip="none" rotWithShape="1">
              <a:gsLst>
                <a:gs pos="0">
                  <a:schemeClr val="accent2"/>
                </a:gs>
                <a:gs pos="100000">
                  <a:schemeClr val="accent2">
                    <a:alpha val="0"/>
                  </a:schemeClr>
                </a:gs>
              </a:gsLst>
              <a:lin ang="10800000" scaled="1"/>
              <a:tileRect/>
            </a:gradFill>
            <a:tailEnd type="none"/>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8638155" y="1405771"/>
            <a:ext cx="25326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会长</a:t>
            </a:r>
          </a:p>
        </p:txBody>
      </p:sp>
      <p:sp>
        <p:nvSpPr>
          <p:cNvPr id="100" name="文本框 99"/>
          <p:cNvSpPr txBox="1"/>
          <p:nvPr/>
        </p:nvSpPr>
        <p:spPr>
          <a:xfrm>
            <a:off x="8638154" y="1870534"/>
            <a:ext cx="2700405" cy="308674"/>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dirty="0">
                <a:solidFill>
                  <a:srgbClr val="FFFFFF"/>
                </a:solidFill>
                <a:latin typeface="Arial"/>
                <a:ea typeface="微软雅黑"/>
                <a:cs typeface="黑体" panose="02010609060101010101" charset="-122"/>
                <a:sym typeface="Arial"/>
              </a:rPr>
              <a:t>管理</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社团</a:t>
            </a:r>
            <a:r>
              <a:rPr lang="zh-CN" altLang="en-US" sz="1200" dirty="0">
                <a:solidFill>
                  <a:srgbClr val="FFFFFF"/>
                </a:solidFill>
                <a:latin typeface="Arial"/>
                <a:ea typeface="微软雅黑"/>
                <a:cs typeface="黑体" panose="02010609060101010101" charset="-122"/>
                <a:sym typeface="Arial"/>
              </a:rPr>
              <a:t>经费</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，负责外联工作</a:t>
            </a:r>
          </a:p>
        </p:txBody>
      </p:sp>
      <p:grpSp>
        <p:nvGrpSpPr>
          <p:cNvPr id="101" name="组合 100"/>
          <p:cNvGrpSpPr/>
          <p:nvPr/>
        </p:nvGrpSpPr>
        <p:grpSpPr>
          <a:xfrm>
            <a:off x="8344631" y="5505207"/>
            <a:ext cx="787413" cy="637240"/>
            <a:chOff x="4206286" y="1285622"/>
            <a:chExt cx="1041022" cy="842482"/>
          </a:xfrm>
        </p:grpSpPr>
        <p:grpSp>
          <p:nvGrpSpPr>
            <p:cNvPr id="102" name="组合 101"/>
            <p:cNvGrpSpPr/>
            <p:nvPr/>
          </p:nvGrpSpPr>
          <p:grpSpPr>
            <a:xfrm>
              <a:off x="4295525" y="1285622"/>
              <a:ext cx="842482" cy="842482"/>
              <a:chOff x="4263775" y="1520572"/>
              <a:chExt cx="842482" cy="842482"/>
            </a:xfrm>
          </p:grpSpPr>
          <p:pic>
            <p:nvPicPr>
              <p:cNvPr id="104" name="图片 103"/>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05" name="椭圆 104"/>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sp>
          <p:nvSpPr>
            <p:cNvPr id="103" name="文本框 102"/>
            <p:cNvSpPr txBox="1"/>
            <p:nvPr/>
          </p:nvSpPr>
          <p:spPr>
            <a:xfrm>
              <a:off x="4206286" y="1420282"/>
              <a:ext cx="1041022" cy="4882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rPr>
                <a:t>03</a:t>
              </a:r>
              <a:endParaRPr kumimoji="0" lang="zh-CN" altLang="en-US"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endParaRPr>
            </a:p>
          </p:txBody>
        </p:sp>
      </p:grpSp>
      <p:sp>
        <p:nvSpPr>
          <p:cNvPr id="106" name="文本框 105"/>
          <p:cNvSpPr txBox="1"/>
          <p:nvPr/>
        </p:nvSpPr>
        <p:spPr>
          <a:xfrm>
            <a:off x="9127442" y="5472118"/>
            <a:ext cx="279459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CTF</a:t>
            </a:r>
            <a:r>
              <a:rPr kumimoji="0" lang="zh-CN" altLang="en-US"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各方向负责人</a:t>
            </a:r>
          </a:p>
        </p:txBody>
      </p:sp>
      <p:cxnSp>
        <p:nvCxnSpPr>
          <p:cNvPr id="110" name="直接连接符 109"/>
          <p:cNvCxnSpPr>
            <a:cxnSpLocks/>
          </p:cNvCxnSpPr>
          <p:nvPr/>
        </p:nvCxnSpPr>
        <p:spPr>
          <a:xfrm flipV="1">
            <a:off x="8230405" y="2257676"/>
            <a:ext cx="0" cy="26755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cxnSpLocks/>
          </p:cNvCxnSpPr>
          <p:nvPr/>
        </p:nvCxnSpPr>
        <p:spPr>
          <a:xfrm>
            <a:off x="6975355" y="5012562"/>
            <a:ext cx="831319" cy="773813"/>
          </a:xfrm>
          <a:prstGeom prst="line">
            <a:avLst/>
          </a:prstGeom>
          <a:ln>
            <a:gradFill flip="none" rotWithShape="1">
              <a:gsLst>
                <a:gs pos="0">
                  <a:schemeClr val="accent2"/>
                </a:gs>
                <a:gs pos="100000">
                  <a:schemeClr val="accent2">
                    <a:alpha val="0"/>
                  </a:schemeClr>
                </a:gs>
              </a:gsLst>
              <a:lin ang="10800000" scaled="1"/>
              <a:tileRect/>
            </a:gra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cxnSpLocks/>
          </p:cNvCxnSpPr>
          <p:nvPr/>
        </p:nvCxnSpPr>
        <p:spPr>
          <a:xfrm>
            <a:off x="7798135" y="5778144"/>
            <a:ext cx="522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3075143" y="4725010"/>
            <a:ext cx="787413" cy="637240"/>
            <a:chOff x="4206286" y="1285622"/>
            <a:chExt cx="1041022" cy="842482"/>
          </a:xfrm>
        </p:grpSpPr>
        <p:grpSp>
          <p:nvGrpSpPr>
            <p:cNvPr id="134" name="组合 133"/>
            <p:cNvGrpSpPr/>
            <p:nvPr/>
          </p:nvGrpSpPr>
          <p:grpSpPr>
            <a:xfrm>
              <a:off x="4295525" y="1285622"/>
              <a:ext cx="842482" cy="842482"/>
              <a:chOff x="4263775" y="1520572"/>
              <a:chExt cx="842482" cy="842482"/>
            </a:xfrm>
          </p:grpSpPr>
          <p:pic>
            <p:nvPicPr>
              <p:cNvPr id="136" name="图片 13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37" name="椭圆 136"/>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sp>
          <p:nvSpPr>
            <p:cNvPr id="135" name="文本框 134"/>
            <p:cNvSpPr txBox="1"/>
            <p:nvPr/>
          </p:nvSpPr>
          <p:spPr>
            <a:xfrm>
              <a:off x="4206286" y="1420282"/>
              <a:ext cx="1041022" cy="4882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rPr>
                <a:t>04</a:t>
              </a:r>
              <a:endParaRPr kumimoji="0" lang="zh-CN" altLang="en-US"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endParaRPr>
            </a:p>
          </p:txBody>
        </p:sp>
      </p:grpSp>
      <p:sp>
        <p:nvSpPr>
          <p:cNvPr id="138" name="文本框 137"/>
          <p:cNvSpPr txBox="1"/>
          <p:nvPr/>
        </p:nvSpPr>
        <p:spPr>
          <a:xfrm>
            <a:off x="465940" y="4671840"/>
            <a:ext cx="2532674"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校队成员</a:t>
            </a:r>
          </a:p>
        </p:txBody>
      </p:sp>
      <p:sp>
        <p:nvSpPr>
          <p:cNvPr id="139" name="文本框 138"/>
          <p:cNvSpPr txBox="1"/>
          <p:nvPr/>
        </p:nvSpPr>
        <p:spPr>
          <a:xfrm>
            <a:off x="-216464" y="5087308"/>
            <a:ext cx="3217078" cy="308674"/>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加入校队 </a:t>
            </a:r>
            <a:r>
              <a:rPr kumimoji="0" lang="en-US" altLang="zh-CN"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She11ud0 </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代表学校参与比赛</a:t>
            </a:r>
          </a:p>
        </p:txBody>
      </p:sp>
      <p:cxnSp>
        <p:nvCxnSpPr>
          <p:cNvPr id="146" name="直接连接符 145"/>
          <p:cNvCxnSpPr>
            <a:cxnSpLocks/>
          </p:cNvCxnSpPr>
          <p:nvPr/>
        </p:nvCxnSpPr>
        <p:spPr>
          <a:xfrm flipH="1">
            <a:off x="4095412" y="4554380"/>
            <a:ext cx="617785" cy="459476"/>
          </a:xfrm>
          <a:prstGeom prst="line">
            <a:avLst/>
          </a:prstGeom>
          <a:ln>
            <a:gradFill flip="none" rotWithShape="1">
              <a:gsLst>
                <a:gs pos="0">
                  <a:schemeClr val="accent2"/>
                </a:gs>
                <a:gs pos="100000">
                  <a:schemeClr val="accent2">
                    <a:alpha val="0"/>
                  </a:schemeClr>
                </a:gs>
              </a:gsLst>
              <a:lin ang="10800000" scaled="1"/>
              <a:tileRect/>
            </a:gradFill>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cxnSpLocks/>
          </p:cNvCxnSpPr>
          <p:nvPr/>
        </p:nvCxnSpPr>
        <p:spPr>
          <a:xfrm flipH="1">
            <a:off x="3923188" y="5013856"/>
            <a:ext cx="167842" cy="10084"/>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A510C25E-FF41-C648-7F6B-840AC1671002}"/>
              </a:ext>
            </a:extLst>
          </p:cNvPr>
          <p:cNvSpPr/>
          <p:nvPr/>
        </p:nvSpPr>
        <p:spPr>
          <a:xfrm>
            <a:off x="7155455" y="3719155"/>
            <a:ext cx="233487" cy="233487"/>
          </a:xfrm>
          <a:prstGeom prst="ellipse">
            <a:avLst/>
          </a:prstGeom>
          <a:gradFill>
            <a:gsLst>
              <a:gs pos="0">
                <a:schemeClr val="accent1">
                  <a:alpha val="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nvGrpSpPr>
          <p:cNvPr id="3" name="组合 2">
            <a:extLst>
              <a:ext uri="{FF2B5EF4-FFF2-40B4-BE49-F238E27FC236}">
                <a16:creationId xmlns:a16="http://schemas.microsoft.com/office/drawing/2014/main" id="{C767C15B-AF4A-F68C-866C-92B701950377}"/>
              </a:ext>
            </a:extLst>
          </p:cNvPr>
          <p:cNvGrpSpPr/>
          <p:nvPr/>
        </p:nvGrpSpPr>
        <p:grpSpPr>
          <a:xfrm>
            <a:off x="8906316" y="3479797"/>
            <a:ext cx="787413" cy="637240"/>
            <a:chOff x="4176946" y="1285622"/>
            <a:chExt cx="1041022" cy="842482"/>
          </a:xfrm>
        </p:grpSpPr>
        <p:grpSp>
          <p:nvGrpSpPr>
            <p:cNvPr id="4" name="组合 3">
              <a:extLst>
                <a:ext uri="{FF2B5EF4-FFF2-40B4-BE49-F238E27FC236}">
                  <a16:creationId xmlns:a16="http://schemas.microsoft.com/office/drawing/2014/main" id="{69279BEE-0B9D-3CDF-7D17-5FA37E053241}"/>
                </a:ext>
              </a:extLst>
            </p:cNvPr>
            <p:cNvGrpSpPr/>
            <p:nvPr/>
          </p:nvGrpSpPr>
          <p:grpSpPr>
            <a:xfrm>
              <a:off x="4295525" y="1285622"/>
              <a:ext cx="842482" cy="842482"/>
              <a:chOff x="4263775" y="1520572"/>
              <a:chExt cx="842482" cy="842482"/>
            </a:xfrm>
          </p:grpSpPr>
          <p:pic>
            <p:nvPicPr>
              <p:cNvPr id="8" name="图片 7">
                <a:extLst>
                  <a:ext uri="{FF2B5EF4-FFF2-40B4-BE49-F238E27FC236}">
                    <a16:creationId xmlns:a16="http://schemas.microsoft.com/office/drawing/2014/main" id="{FB946167-2027-0BCD-78FB-B92B29CD6E6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9" name="椭圆 8">
                <a:extLst>
                  <a:ext uri="{FF2B5EF4-FFF2-40B4-BE49-F238E27FC236}">
                    <a16:creationId xmlns:a16="http://schemas.microsoft.com/office/drawing/2014/main" id="{4008B29A-3CDD-0F32-DD88-CC467630E143}"/>
                  </a:ext>
                </a:extLst>
              </p:cNvPr>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sp>
          <p:nvSpPr>
            <p:cNvPr id="7" name="文本框 6">
              <a:extLst>
                <a:ext uri="{FF2B5EF4-FFF2-40B4-BE49-F238E27FC236}">
                  <a16:creationId xmlns:a16="http://schemas.microsoft.com/office/drawing/2014/main" id="{7D0CAC60-2856-D77F-3F35-F449F882CD95}"/>
                </a:ext>
              </a:extLst>
            </p:cNvPr>
            <p:cNvSpPr txBox="1"/>
            <p:nvPr/>
          </p:nvSpPr>
          <p:spPr>
            <a:xfrm>
              <a:off x="4176946" y="1416869"/>
              <a:ext cx="1041022" cy="4882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rPr>
                <a:t>02</a:t>
              </a:r>
              <a:endParaRPr kumimoji="0" lang="zh-CN" altLang="en-US"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endParaRPr>
            </a:p>
          </p:txBody>
        </p:sp>
      </p:grpSp>
      <p:sp>
        <p:nvSpPr>
          <p:cNvPr id="16" name="文本框 15">
            <a:extLst>
              <a:ext uri="{FF2B5EF4-FFF2-40B4-BE49-F238E27FC236}">
                <a16:creationId xmlns:a16="http://schemas.microsoft.com/office/drawing/2014/main" id="{E46E9F69-A239-4611-7729-C16DC802A199}"/>
              </a:ext>
            </a:extLst>
          </p:cNvPr>
          <p:cNvSpPr txBox="1"/>
          <p:nvPr/>
        </p:nvSpPr>
        <p:spPr>
          <a:xfrm>
            <a:off x="9695674" y="3387616"/>
            <a:ext cx="25326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副会长</a:t>
            </a:r>
          </a:p>
        </p:txBody>
      </p:sp>
      <p:sp>
        <p:nvSpPr>
          <p:cNvPr id="17" name="文本框 16">
            <a:extLst>
              <a:ext uri="{FF2B5EF4-FFF2-40B4-BE49-F238E27FC236}">
                <a16:creationId xmlns:a16="http://schemas.microsoft.com/office/drawing/2014/main" id="{146621FD-F58B-8623-4F70-DB76C2A05670}"/>
              </a:ext>
            </a:extLst>
          </p:cNvPr>
          <p:cNvSpPr txBox="1"/>
          <p:nvPr/>
        </p:nvSpPr>
        <p:spPr>
          <a:xfrm>
            <a:off x="9723475" y="3818202"/>
            <a:ext cx="2406710" cy="548740"/>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组织日常会议与讲座</a:t>
            </a:r>
            <a:endParaRPr kumimoji="0" lang="en-US" altLang="zh-CN"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公众号运行和日常活动宣发</a:t>
            </a:r>
          </a:p>
        </p:txBody>
      </p:sp>
      <p:cxnSp>
        <p:nvCxnSpPr>
          <p:cNvPr id="18" name="直接连接符 17">
            <a:extLst>
              <a:ext uri="{FF2B5EF4-FFF2-40B4-BE49-F238E27FC236}">
                <a16:creationId xmlns:a16="http://schemas.microsoft.com/office/drawing/2014/main" id="{CFD00125-B963-90F9-ED45-D2871C218FBE}"/>
              </a:ext>
            </a:extLst>
          </p:cNvPr>
          <p:cNvCxnSpPr>
            <a:cxnSpLocks/>
            <a:stCxn id="2" idx="6"/>
          </p:cNvCxnSpPr>
          <p:nvPr/>
        </p:nvCxnSpPr>
        <p:spPr>
          <a:xfrm>
            <a:off x="7388942" y="3835899"/>
            <a:ext cx="1415424" cy="0"/>
          </a:xfrm>
          <a:prstGeom prst="line">
            <a:avLst/>
          </a:prstGeom>
          <a:ln>
            <a:gradFill flip="none" rotWithShape="1">
              <a:gsLst>
                <a:gs pos="0">
                  <a:schemeClr val="accent2"/>
                </a:gs>
                <a:gs pos="100000">
                  <a:schemeClr val="accent2">
                    <a:alpha val="0"/>
                  </a:schemeClr>
                </a:gs>
              </a:gsLst>
              <a:lin ang="10800000" scaled="1"/>
              <a:tileRect/>
            </a:gra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919A45E-8DE4-A92F-A208-F57F0C131142}"/>
              </a:ext>
            </a:extLst>
          </p:cNvPr>
          <p:cNvCxnSpPr>
            <a:cxnSpLocks/>
          </p:cNvCxnSpPr>
          <p:nvPr/>
        </p:nvCxnSpPr>
        <p:spPr>
          <a:xfrm flipV="1">
            <a:off x="8804366" y="3841006"/>
            <a:ext cx="0" cy="8123"/>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68D42248-C8C1-96EF-98E4-9FAE6FA26474}"/>
              </a:ext>
            </a:extLst>
          </p:cNvPr>
          <p:cNvSpPr txBox="1"/>
          <p:nvPr/>
        </p:nvSpPr>
        <p:spPr>
          <a:xfrm>
            <a:off x="9192828" y="5911321"/>
            <a:ext cx="2406710" cy="308674"/>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负责各小组组会及培训</a:t>
            </a:r>
          </a:p>
        </p:txBody>
      </p:sp>
      <p:sp>
        <p:nvSpPr>
          <p:cNvPr id="44" name="椭圆 43">
            <a:extLst>
              <a:ext uri="{FF2B5EF4-FFF2-40B4-BE49-F238E27FC236}">
                <a16:creationId xmlns:a16="http://schemas.microsoft.com/office/drawing/2014/main" id="{B5FE2F0D-8EFB-E241-4113-2291C8BF9B8C}"/>
              </a:ext>
            </a:extLst>
          </p:cNvPr>
          <p:cNvSpPr/>
          <p:nvPr/>
        </p:nvSpPr>
        <p:spPr>
          <a:xfrm>
            <a:off x="4830292" y="2659877"/>
            <a:ext cx="233487" cy="233487"/>
          </a:xfrm>
          <a:prstGeom prst="ellipse">
            <a:avLst/>
          </a:prstGeom>
          <a:gradFill>
            <a:gsLst>
              <a:gs pos="0">
                <a:schemeClr val="accent1">
                  <a:alpha val="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nvGrpSpPr>
          <p:cNvPr id="45" name="组合 44">
            <a:extLst>
              <a:ext uri="{FF2B5EF4-FFF2-40B4-BE49-F238E27FC236}">
                <a16:creationId xmlns:a16="http://schemas.microsoft.com/office/drawing/2014/main" id="{C5F5E8F2-301B-07C7-993B-2065A2632331}"/>
              </a:ext>
            </a:extLst>
          </p:cNvPr>
          <p:cNvGrpSpPr/>
          <p:nvPr/>
        </p:nvGrpSpPr>
        <p:grpSpPr>
          <a:xfrm>
            <a:off x="2921389" y="1896675"/>
            <a:ext cx="787413" cy="637240"/>
            <a:chOff x="4176946" y="1285622"/>
            <a:chExt cx="1041022" cy="842482"/>
          </a:xfrm>
        </p:grpSpPr>
        <p:grpSp>
          <p:nvGrpSpPr>
            <p:cNvPr id="46" name="组合 45">
              <a:extLst>
                <a:ext uri="{FF2B5EF4-FFF2-40B4-BE49-F238E27FC236}">
                  <a16:creationId xmlns:a16="http://schemas.microsoft.com/office/drawing/2014/main" id="{507CF296-9D9A-2BD3-258E-7115AF0C4F74}"/>
                </a:ext>
              </a:extLst>
            </p:cNvPr>
            <p:cNvGrpSpPr/>
            <p:nvPr/>
          </p:nvGrpSpPr>
          <p:grpSpPr>
            <a:xfrm>
              <a:off x="4295525" y="1285622"/>
              <a:ext cx="842482" cy="842482"/>
              <a:chOff x="4263775" y="1520572"/>
              <a:chExt cx="842482" cy="842482"/>
            </a:xfrm>
          </p:grpSpPr>
          <p:pic>
            <p:nvPicPr>
              <p:cNvPr id="48" name="图片 47">
                <a:extLst>
                  <a:ext uri="{FF2B5EF4-FFF2-40B4-BE49-F238E27FC236}">
                    <a16:creationId xmlns:a16="http://schemas.microsoft.com/office/drawing/2014/main" id="{54BA6CC1-96A2-27CA-D3C8-7D10F9617F9B}"/>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49" name="椭圆 48">
                <a:extLst>
                  <a:ext uri="{FF2B5EF4-FFF2-40B4-BE49-F238E27FC236}">
                    <a16:creationId xmlns:a16="http://schemas.microsoft.com/office/drawing/2014/main" id="{FBA73C4C-0BCB-7A06-AE89-DE6DA2FCE8F6}"/>
                  </a:ext>
                </a:extLst>
              </p:cNvPr>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黑体" panose="02010609060101010101" charset="-122"/>
                  <a:sym typeface="Arial"/>
                </a:endParaRPr>
              </a:p>
            </p:txBody>
          </p:sp>
        </p:grpSp>
        <p:sp>
          <p:nvSpPr>
            <p:cNvPr id="47" name="文本框 46">
              <a:extLst>
                <a:ext uri="{FF2B5EF4-FFF2-40B4-BE49-F238E27FC236}">
                  <a16:creationId xmlns:a16="http://schemas.microsoft.com/office/drawing/2014/main" id="{0BCD9342-9D51-4827-DCDA-06DB69685EC4}"/>
                </a:ext>
              </a:extLst>
            </p:cNvPr>
            <p:cNvSpPr txBox="1"/>
            <p:nvPr/>
          </p:nvSpPr>
          <p:spPr>
            <a:xfrm>
              <a:off x="4176946" y="1416869"/>
              <a:ext cx="1041022" cy="4882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rPr>
                <a:t>05</a:t>
              </a:r>
              <a:endParaRPr kumimoji="0" lang="zh-CN" altLang="en-US" sz="1800" b="0" i="0" u="none" strike="noStrike" kern="1200" cap="none" spc="0" normalizeH="0" baseline="0" noProof="0" dirty="0">
                <a:ln>
                  <a:noFill/>
                </a:ln>
                <a:gradFill>
                  <a:gsLst>
                    <a:gs pos="0">
                      <a:srgbClr val="40C4EA">
                        <a:lumMod val="5000"/>
                        <a:lumOff val="95000"/>
                      </a:srgbClr>
                    </a:gs>
                    <a:gs pos="100000">
                      <a:srgbClr val="04B1E4"/>
                    </a:gs>
                  </a:gsLst>
                  <a:lin ang="2700000" scaled="1"/>
                </a:gradFill>
                <a:effectLst/>
                <a:uLnTx/>
                <a:uFillTx/>
                <a:latin typeface="Arial"/>
                <a:ea typeface="微软雅黑"/>
                <a:cs typeface="黑体" panose="02010609060101010101" charset="-122"/>
                <a:sym typeface="Arial"/>
              </a:endParaRPr>
            </a:p>
          </p:txBody>
        </p:sp>
      </p:grpSp>
      <p:sp>
        <p:nvSpPr>
          <p:cNvPr id="50" name="文本框 49">
            <a:extLst>
              <a:ext uri="{FF2B5EF4-FFF2-40B4-BE49-F238E27FC236}">
                <a16:creationId xmlns:a16="http://schemas.microsoft.com/office/drawing/2014/main" id="{7F68BC54-A294-1E18-D809-7649F154F44B}"/>
              </a:ext>
            </a:extLst>
          </p:cNvPr>
          <p:cNvSpPr txBox="1"/>
          <p:nvPr/>
        </p:nvSpPr>
        <p:spPr>
          <a:xfrm>
            <a:off x="904475" y="1957596"/>
            <a:ext cx="25326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微软雅黑"/>
                <a:cs typeface="黑体" panose="02010609060101010101" charset="-122"/>
                <a:sym typeface="Arial"/>
              </a:rPr>
              <a:t>社团常驻成员</a:t>
            </a:r>
          </a:p>
        </p:txBody>
      </p:sp>
      <p:cxnSp>
        <p:nvCxnSpPr>
          <p:cNvPr id="52" name="直接连接符 51">
            <a:extLst>
              <a:ext uri="{FF2B5EF4-FFF2-40B4-BE49-F238E27FC236}">
                <a16:creationId xmlns:a16="http://schemas.microsoft.com/office/drawing/2014/main" id="{2192E7A7-6000-5764-309C-EC0203FB4D10}"/>
              </a:ext>
            </a:extLst>
          </p:cNvPr>
          <p:cNvCxnSpPr>
            <a:cxnSpLocks/>
          </p:cNvCxnSpPr>
          <p:nvPr/>
        </p:nvCxnSpPr>
        <p:spPr>
          <a:xfrm>
            <a:off x="4091485" y="2468155"/>
            <a:ext cx="711524" cy="284430"/>
          </a:xfrm>
          <a:prstGeom prst="line">
            <a:avLst/>
          </a:prstGeom>
          <a:ln>
            <a:gradFill flip="none" rotWithShape="1">
              <a:gsLst>
                <a:gs pos="0">
                  <a:schemeClr val="accent2"/>
                </a:gs>
                <a:gs pos="100000">
                  <a:schemeClr val="accent2">
                    <a:alpha val="0"/>
                  </a:schemeClr>
                </a:gs>
              </a:gsLst>
              <a:lin ang="10800000" scaled="1"/>
              <a:tileRect/>
            </a:gra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399DC3E-6E35-022B-D833-1595E471EF65}"/>
              </a:ext>
            </a:extLst>
          </p:cNvPr>
          <p:cNvCxnSpPr>
            <a:cxnSpLocks/>
          </p:cNvCxnSpPr>
          <p:nvPr/>
        </p:nvCxnSpPr>
        <p:spPr>
          <a:xfrm flipH="1" flipV="1">
            <a:off x="3741574" y="2334353"/>
            <a:ext cx="401189" cy="16981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8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500"/>
                                        <p:tgtEl>
                                          <p:spTgt spid="100"/>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par>
                                <p:cTn id="59" presetID="10"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10" presetClass="entr" presetSubtype="0" fill="hold" nodeType="withEffect">
                                  <p:stCondLst>
                                    <p:cond delay="0"/>
                                  </p:stCondLst>
                                  <p:childTnLst>
                                    <p:set>
                                      <p:cBhvr>
                                        <p:cTn id="63" dur="1" fill="hold">
                                          <p:stCondLst>
                                            <p:cond delay="0"/>
                                          </p:stCondLst>
                                        </p:cTn>
                                        <p:tgtEl>
                                          <p:spTgt spid="116"/>
                                        </p:tgtEl>
                                        <p:attrNameLst>
                                          <p:attrName>style.visibility</p:attrName>
                                        </p:attrNameLst>
                                      </p:cBhvr>
                                      <p:to>
                                        <p:strVal val="visible"/>
                                      </p:to>
                                    </p:set>
                                    <p:animEffect transition="in" filter="fade">
                                      <p:cBhvr>
                                        <p:cTn id="64" dur="500"/>
                                        <p:tgtEl>
                                          <p:spTgt spid="1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500"/>
                                        <p:tgtEl>
                                          <p:spTgt spid="88"/>
                                        </p:tgtEl>
                                      </p:cBhvr>
                                    </p:animEffect>
                                  </p:childTnLst>
                                </p:cTn>
                              </p:par>
                              <p:par>
                                <p:cTn id="73" presetID="10" presetClass="entr" presetSubtype="0" fill="hold" nodeType="withEffect">
                                  <p:stCondLst>
                                    <p:cond delay="0"/>
                                  </p:stCondLst>
                                  <p:childTnLst>
                                    <p:set>
                                      <p:cBhvr>
                                        <p:cTn id="74" dur="1" fill="hold">
                                          <p:stCondLst>
                                            <p:cond delay="0"/>
                                          </p:stCondLst>
                                        </p:cTn>
                                        <p:tgtEl>
                                          <p:spTgt spid="133"/>
                                        </p:tgtEl>
                                        <p:attrNameLst>
                                          <p:attrName>style.visibility</p:attrName>
                                        </p:attrNameLst>
                                      </p:cBhvr>
                                      <p:to>
                                        <p:strVal val="visible"/>
                                      </p:to>
                                    </p:set>
                                    <p:animEffect transition="in" filter="fade">
                                      <p:cBhvr>
                                        <p:cTn id="75" dur="500"/>
                                        <p:tgtEl>
                                          <p:spTgt spid="1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8"/>
                                        </p:tgtEl>
                                        <p:attrNameLst>
                                          <p:attrName>style.visibility</p:attrName>
                                        </p:attrNameLst>
                                      </p:cBhvr>
                                      <p:to>
                                        <p:strVal val="visible"/>
                                      </p:to>
                                    </p:set>
                                    <p:animEffect transition="in" filter="fade">
                                      <p:cBhvr>
                                        <p:cTn id="78" dur="500"/>
                                        <p:tgtEl>
                                          <p:spTgt spid="1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9"/>
                                        </p:tgtEl>
                                        <p:attrNameLst>
                                          <p:attrName>style.visibility</p:attrName>
                                        </p:attrNameLst>
                                      </p:cBhvr>
                                      <p:to>
                                        <p:strVal val="visible"/>
                                      </p:to>
                                    </p:set>
                                    <p:animEffect transition="in" filter="fade">
                                      <p:cBhvr>
                                        <p:cTn id="81" dur="500"/>
                                        <p:tgtEl>
                                          <p:spTgt spid="139"/>
                                        </p:tgtEl>
                                      </p:cBhvr>
                                    </p:animEffect>
                                  </p:childTnLst>
                                </p:cTn>
                              </p:par>
                              <p:par>
                                <p:cTn id="82" presetID="10" presetClass="entr" presetSubtype="0" fill="hold" nodeType="withEffect">
                                  <p:stCondLst>
                                    <p:cond delay="0"/>
                                  </p:stCondLst>
                                  <p:childTnLst>
                                    <p:set>
                                      <p:cBhvr>
                                        <p:cTn id="83" dur="1" fill="hold">
                                          <p:stCondLst>
                                            <p:cond delay="0"/>
                                          </p:stCondLst>
                                        </p:cTn>
                                        <p:tgtEl>
                                          <p:spTgt spid="146"/>
                                        </p:tgtEl>
                                        <p:attrNameLst>
                                          <p:attrName>style.visibility</p:attrName>
                                        </p:attrNameLst>
                                      </p:cBhvr>
                                      <p:to>
                                        <p:strVal val="visible"/>
                                      </p:to>
                                    </p:set>
                                    <p:animEffect transition="in" filter="fade">
                                      <p:cBhvr>
                                        <p:cTn id="84" dur="500"/>
                                        <p:tgtEl>
                                          <p:spTgt spid="146"/>
                                        </p:tgtEl>
                                      </p:cBhvr>
                                    </p:animEffect>
                                  </p:childTnLst>
                                </p:cTn>
                              </p:par>
                              <p:par>
                                <p:cTn id="85" presetID="10"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animEffect transition="in" filter="fade">
                                      <p:cBhvr>
                                        <p:cTn id="87" dur="500"/>
                                        <p:tgtEl>
                                          <p:spTgt spid="1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5"/>
                                        </p:tgtEl>
                                        <p:attrNameLst>
                                          <p:attrName>style.visibility</p:attrName>
                                        </p:attrNameLst>
                                      </p:cBhvr>
                                      <p:to>
                                        <p:strVal val="visible"/>
                                      </p:to>
                                    </p:set>
                                    <p:animEffect transition="in" filter="fade">
                                      <p:cBhvr>
                                        <p:cTn id="92" dur="500"/>
                                        <p:tgtEl>
                                          <p:spTgt spid="9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0"/>
                                        <p:tgtEl>
                                          <p:spTgt spid="50"/>
                                        </p:tgtEl>
                                      </p:cBhvr>
                                    </p:animEffect>
                                  </p:childTnLst>
                                </p:cTn>
                              </p:par>
                              <p:par>
                                <p:cTn id="102" presetID="10" presetClass="entr" presetSubtype="0" fill="hold" nodeType="with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par>
                                <p:cTn id="105" presetID="10" presetClass="entr" presetSubtype="0" fill="hold"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86" grpId="0" animBg="1"/>
      <p:bldP spid="88" grpId="0" animBg="1"/>
      <p:bldP spid="90" grpId="0" animBg="1"/>
      <p:bldP spid="99" grpId="0"/>
      <p:bldP spid="100" grpId="0"/>
      <p:bldP spid="106" grpId="0"/>
      <p:bldP spid="138" grpId="0"/>
      <p:bldP spid="139" grpId="0"/>
      <p:bldP spid="2" grpId="0" animBg="1"/>
      <p:bldP spid="16" grpId="0"/>
      <p:bldP spid="17" grpId="0"/>
      <p:bldP spid="43" grpId="0"/>
      <p:bldP spid="44" grpId="0" animBg="1"/>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5139521" y="0"/>
            <a:ext cx="7052479" cy="6858000"/>
          </a:xfrm>
          <a:custGeom>
            <a:avLst/>
            <a:gdLst>
              <a:gd name="connsiteX0" fmla="*/ 7052479 w 7052479"/>
              <a:gd name="connsiteY0" fmla="*/ 6858000 h 6858000"/>
              <a:gd name="connsiteX1" fmla="*/ 0 w 7052479"/>
              <a:gd name="connsiteY1" fmla="*/ 6858000 h 6858000"/>
              <a:gd name="connsiteX2" fmla="*/ 0 w 7052479"/>
              <a:gd name="connsiteY2" fmla="*/ 0 h 6858000"/>
              <a:gd name="connsiteX3" fmla="*/ 7052479 w 7052479"/>
              <a:gd name="connsiteY3" fmla="*/ 0 h 6858000"/>
            </a:gdLst>
            <a:ahLst/>
            <a:cxnLst>
              <a:cxn ang="0">
                <a:pos x="connsiteX0" y="connsiteY0"/>
              </a:cxn>
              <a:cxn ang="0">
                <a:pos x="connsiteX1" y="connsiteY1"/>
              </a:cxn>
              <a:cxn ang="0">
                <a:pos x="connsiteX2" y="connsiteY2"/>
              </a:cxn>
              <a:cxn ang="0">
                <a:pos x="connsiteX3" y="connsiteY3"/>
              </a:cxn>
            </a:cxnLst>
            <a:rect l="l" t="t" r="r" b="b"/>
            <a:pathLst>
              <a:path w="7052479" h="6858000">
                <a:moveTo>
                  <a:pt x="7052479" y="6858000"/>
                </a:moveTo>
                <a:lnTo>
                  <a:pt x="0" y="6858000"/>
                </a:lnTo>
                <a:lnTo>
                  <a:pt x="0" y="0"/>
                </a:lnTo>
                <a:lnTo>
                  <a:pt x="7052479" y="0"/>
                </a:lnTo>
                <a:close/>
              </a:path>
            </a:pathLst>
          </a:custGeom>
        </p:spPr>
      </p:pic>
      <p:sp>
        <p:nvSpPr>
          <p:cNvPr id="16" name="任意多边形: 形状 15"/>
          <p:cNvSpPr/>
          <p:nvPr/>
        </p:nvSpPr>
        <p:spPr>
          <a:xfrm>
            <a:off x="5200643" y="0"/>
            <a:ext cx="5807548" cy="6858000"/>
          </a:xfrm>
          <a:custGeom>
            <a:avLst/>
            <a:gdLst>
              <a:gd name="connsiteX0" fmla="*/ 158488 w 5807548"/>
              <a:gd name="connsiteY0" fmla="*/ 0 h 6858000"/>
              <a:gd name="connsiteX1" fmla="*/ 5649060 w 5807548"/>
              <a:gd name="connsiteY1" fmla="*/ 0 h 6858000"/>
              <a:gd name="connsiteX2" fmla="*/ 5807548 w 5807548"/>
              <a:gd name="connsiteY2" fmla="*/ 158488 h 6858000"/>
              <a:gd name="connsiteX3" fmla="*/ 5807548 w 5807548"/>
              <a:gd name="connsiteY3" fmla="*/ 6858000 h 6858000"/>
              <a:gd name="connsiteX4" fmla="*/ 0 w 5807548"/>
              <a:gd name="connsiteY4" fmla="*/ 6858000 h 6858000"/>
              <a:gd name="connsiteX5" fmla="*/ 0 w 5807548"/>
              <a:gd name="connsiteY5" fmla="*/ 158488 h 6858000"/>
              <a:gd name="connsiteX6" fmla="*/ 158488 w 580754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7548" h="6858000">
                <a:moveTo>
                  <a:pt x="158488" y="0"/>
                </a:moveTo>
                <a:lnTo>
                  <a:pt x="5649060" y="0"/>
                </a:lnTo>
                <a:cubicBezTo>
                  <a:pt x="5736591" y="0"/>
                  <a:pt x="5807548" y="70957"/>
                  <a:pt x="5807548" y="158488"/>
                </a:cubicBezTo>
                <a:lnTo>
                  <a:pt x="5807548" y="6858000"/>
                </a:lnTo>
                <a:lnTo>
                  <a:pt x="0" y="6858000"/>
                </a:lnTo>
                <a:lnTo>
                  <a:pt x="0" y="158488"/>
                </a:lnTo>
                <a:cubicBezTo>
                  <a:pt x="0" y="70957"/>
                  <a:pt x="70957" y="0"/>
                  <a:pt x="158488" y="0"/>
                </a:cubicBezTo>
                <a:close/>
              </a:path>
            </a:pathLst>
          </a:custGeom>
          <a:gradFill flip="none" rotWithShape="1">
            <a:gsLst>
              <a:gs pos="100000">
                <a:schemeClr val="tx1">
                  <a:alpha val="0"/>
                </a:schemeClr>
              </a:gs>
              <a:gs pos="1000">
                <a:schemeClr val="tx1"/>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黑体" panose="02010609060101010101" charset="-122"/>
              <a:sym typeface="Arial"/>
            </a:endParaRPr>
          </a:p>
        </p:txBody>
      </p:sp>
      <p:sp>
        <p:nvSpPr>
          <p:cNvPr id="5" name="文本框 4"/>
          <p:cNvSpPr txBox="1"/>
          <p:nvPr>
            <p:custDataLst>
              <p:tags r:id="rId1"/>
            </p:custDataLst>
          </p:nvPr>
        </p:nvSpPr>
        <p:spPr>
          <a:xfrm>
            <a:off x="1216007" y="2478484"/>
            <a:ext cx="6400800" cy="830997"/>
          </a:xfrm>
          <a:prstGeom prst="rect">
            <a:avLst/>
          </a:prstGeom>
          <a:noFill/>
        </p:spPr>
        <p:txBody>
          <a:bodyPr vert="horz" wrap="square" rtlCol="0">
            <a:spAutoFit/>
          </a:bodyPr>
          <a:lstStyle>
            <a:defPPr>
              <a:defRPr lang="zh-CN"/>
            </a:defPPr>
            <a:lvl1pPr algn="ctr">
              <a:defRPr sz="4800">
                <a:gradFill>
                  <a:gsLst>
                    <a:gs pos="0">
                      <a:schemeClr val="bg1"/>
                    </a:gs>
                    <a:gs pos="100000">
                      <a:schemeClr val="accent2"/>
                    </a:gs>
                  </a:gsLst>
                  <a:lin ang="5400000" scaled="1"/>
                </a:gradFill>
                <a:latin typeface="优设标题黑" panose="00000500000000000000" pitchFamily="2" charset="-122"/>
                <a:ea typeface="优设标题黑" panose="00000500000000000000" pitchFamily="2" charset="-122"/>
                <a:cs typeface="黑体" panose="02010609060101010101" charset="-122"/>
              </a:defRPr>
            </a:lvl1pPr>
          </a:lstStyle>
          <a:p>
            <a:r>
              <a:rPr lang="zh-CN" altLang="en-US" dirty="0">
                <a:sym typeface="Arial"/>
              </a:rPr>
              <a:t>日常活动</a:t>
            </a:r>
          </a:p>
        </p:txBody>
      </p:sp>
      <p:sp>
        <p:nvSpPr>
          <p:cNvPr id="6" name="文本框 5"/>
          <p:cNvSpPr txBox="1"/>
          <p:nvPr/>
        </p:nvSpPr>
        <p:spPr>
          <a:xfrm>
            <a:off x="3974982" y="2176873"/>
            <a:ext cx="2329077" cy="261610"/>
          </a:xfrm>
          <a:prstGeom prst="rect">
            <a:avLst/>
          </a:prstGeom>
          <a:noFill/>
        </p:spPr>
        <p:txBody>
          <a:bodyPr wrap="square">
            <a:spAutoFit/>
          </a:bodyPr>
          <a:lstStyle/>
          <a:p>
            <a:pPr algn="ctr"/>
            <a:r>
              <a:rPr lang="en-US" altLang="zh-CN" sz="1100" dirty="0">
                <a:solidFill>
                  <a:schemeClr val="accent2"/>
                </a:solidFill>
                <a:latin typeface="Arial"/>
                <a:ea typeface="微软雅黑"/>
                <a:cs typeface="黑体" panose="02010609060101010101" charset="-122"/>
                <a:sym typeface="Arial"/>
              </a:rPr>
              <a:t>Daily Activities</a:t>
            </a:r>
          </a:p>
        </p:txBody>
      </p:sp>
      <p:sp>
        <p:nvSpPr>
          <p:cNvPr id="7" name="文本框 6"/>
          <p:cNvSpPr txBox="1"/>
          <p:nvPr/>
        </p:nvSpPr>
        <p:spPr>
          <a:xfrm>
            <a:off x="583570" y="3480287"/>
            <a:ext cx="5208071" cy="308674"/>
          </a:xfrm>
          <a:prstGeom prst="rect">
            <a:avLst/>
          </a:prstGeom>
          <a:noFill/>
        </p:spPr>
        <p:txBody>
          <a:bodyPr wrap="square">
            <a:spAutoFit/>
          </a:bodyPr>
          <a:lstStyle/>
          <a:p>
            <a:pPr algn="r">
              <a:lnSpc>
                <a:spcPct val="130000"/>
              </a:lnSpc>
            </a:pPr>
            <a:r>
              <a:rPr lang="zh-CN" altLang="en-US" sz="1200" dirty="0">
                <a:solidFill>
                  <a:schemeClr val="bg1"/>
                </a:solidFill>
                <a:latin typeface="Arial"/>
                <a:ea typeface="微软雅黑"/>
                <a:cs typeface="黑体" panose="02010609060101010101" charset="-122"/>
                <a:sym typeface="Arial"/>
              </a:rPr>
              <a:t>纳新活动、科普宣传活动、校赛。</a:t>
            </a:r>
          </a:p>
        </p:txBody>
      </p:sp>
      <p:grpSp>
        <p:nvGrpSpPr>
          <p:cNvPr id="10" name="组合 9"/>
          <p:cNvGrpSpPr/>
          <p:nvPr/>
        </p:nvGrpSpPr>
        <p:grpSpPr>
          <a:xfrm>
            <a:off x="5486400" y="4392423"/>
            <a:ext cx="1041022" cy="842482"/>
            <a:chOff x="4206284" y="1285622"/>
            <a:chExt cx="1041022" cy="842482"/>
          </a:xfrm>
        </p:grpSpPr>
        <p:grpSp>
          <p:nvGrpSpPr>
            <p:cNvPr id="11" name="组合 10"/>
            <p:cNvGrpSpPr/>
            <p:nvPr/>
          </p:nvGrpSpPr>
          <p:grpSpPr>
            <a:xfrm>
              <a:off x="4295525" y="1285622"/>
              <a:ext cx="842482" cy="842482"/>
              <a:chOff x="4263775" y="1520572"/>
              <a:chExt cx="842482" cy="842482"/>
            </a:xfrm>
          </p:grpSpPr>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0800000">
                <a:off x="4263775" y="1520572"/>
                <a:ext cx="842482" cy="842482"/>
              </a:xfrm>
              <a:custGeom>
                <a:avLst/>
                <a:gdLst>
                  <a:gd name="connsiteX0" fmla="*/ 837344 w 1674688"/>
                  <a:gd name="connsiteY0" fmla="*/ 1674688 h 1674688"/>
                  <a:gd name="connsiteX1" fmla="*/ 0 w 1674688"/>
                  <a:gd name="connsiteY1" fmla="*/ 837344 h 1674688"/>
                  <a:gd name="connsiteX2" fmla="*/ 837344 w 1674688"/>
                  <a:gd name="connsiteY2" fmla="*/ 0 h 1674688"/>
                  <a:gd name="connsiteX3" fmla="*/ 1674688 w 1674688"/>
                  <a:gd name="connsiteY3" fmla="*/ 837344 h 1674688"/>
                  <a:gd name="connsiteX4" fmla="*/ 837344 w 1674688"/>
                  <a:gd name="connsiteY4" fmla="*/ 1674688 h 167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88" h="1674688">
                    <a:moveTo>
                      <a:pt x="837344" y="1674688"/>
                    </a:moveTo>
                    <a:cubicBezTo>
                      <a:pt x="374892" y="1674688"/>
                      <a:pt x="0" y="1299796"/>
                      <a:pt x="0" y="837344"/>
                    </a:cubicBezTo>
                    <a:cubicBezTo>
                      <a:pt x="0" y="374892"/>
                      <a:pt x="374892" y="0"/>
                      <a:pt x="837344" y="0"/>
                    </a:cubicBezTo>
                    <a:cubicBezTo>
                      <a:pt x="1299796" y="0"/>
                      <a:pt x="1674688" y="374892"/>
                      <a:pt x="1674688" y="837344"/>
                    </a:cubicBezTo>
                    <a:cubicBezTo>
                      <a:pt x="1674688" y="1299796"/>
                      <a:pt x="1299796" y="1674688"/>
                      <a:pt x="837344" y="1674688"/>
                    </a:cubicBezTo>
                    <a:close/>
                  </a:path>
                </a:pathLst>
              </a:custGeom>
            </p:spPr>
          </p:pic>
          <p:sp>
            <p:nvSpPr>
              <p:cNvPr id="14" name="椭圆 13"/>
              <p:cNvSpPr/>
              <p:nvPr/>
            </p:nvSpPr>
            <p:spPr>
              <a:xfrm>
                <a:off x="4457701" y="1655233"/>
                <a:ext cx="474133" cy="474133"/>
              </a:xfrm>
              <a:prstGeom prst="ellipse">
                <a:avLst/>
              </a:prstGeom>
              <a:solidFill>
                <a:srgbClr val="00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黑体" panose="02010609060101010101" charset="-122"/>
                  <a:sym typeface="Arial"/>
                </a:endParaRPr>
              </a:p>
            </p:txBody>
          </p:sp>
        </p:grpSp>
        <p:sp>
          <p:nvSpPr>
            <p:cNvPr id="12" name="文本框 11"/>
            <p:cNvSpPr txBox="1"/>
            <p:nvPr/>
          </p:nvSpPr>
          <p:spPr>
            <a:xfrm>
              <a:off x="4206284" y="1479550"/>
              <a:ext cx="1041022" cy="400110"/>
            </a:xfrm>
            <a:prstGeom prst="rect">
              <a:avLst/>
            </a:prstGeom>
            <a:noFill/>
          </p:spPr>
          <p:txBody>
            <a:bodyPr wrap="square">
              <a:spAutoFit/>
            </a:bodyPr>
            <a:lstStyle/>
            <a:p>
              <a:pPr algn="ctr"/>
              <a:r>
                <a:rPr lang="en-US" altLang="zh-CN" sz="2000" b="1" dirty="0">
                  <a:gradFill>
                    <a:gsLst>
                      <a:gs pos="0">
                        <a:schemeClr val="bg1"/>
                      </a:gs>
                      <a:gs pos="100000">
                        <a:schemeClr val="accent2"/>
                      </a:gs>
                    </a:gsLst>
                    <a:lin ang="2700000" scaled="1"/>
                  </a:gradFill>
                  <a:latin typeface="Arial"/>
                  <a:ea typeface="微软雅黑"/>
                  <a:cs typeface="黑体" panose="02010609060101010101" charset="-122"/>
                  <a:sym typeface="Arial"/>
                </a:rPr>
                <a:t>02</a:t>
              </a:r>
              <a:endParaRPr lang="zh-CN" altLang="en-US" sz="2000" b="1" dirty="0">
                <a:gradFill>
                  <a:gsLst>
                    <a:gs pos="0">
                      <a:schemeClr val="bg1"/>
                    </a:gs>
                    <a:gs pos="100000">
                      <a:schemeClr val="accent2"/>
                    </a:gs>
                  </a:gsLst>
                  <a:lin ang="2700000" scaled="1"/>
                </a:gradFill>
                <a:latin typeface="Arial"/>
                <a:ea typeface="微软雅黑"/>
                <a:cs typeface="黑体" panose="02010609060101010101" charset="-122"/>
                <a:sym typeface="Arial"/>
              </a:endParaRPr>
            </a:p>
          </p:txBody>
        </p:sp>
      </p:grpSp>
      <p:grpSp>
        <p:nvGrpSpPr>
          <p:cNvPr id="20" name="组合 19"/>
          <p:cNvGrpSpPr/>
          <p:nvPr/>
        </p:nvGrpSpPr>
        <p:grpSpPr>
          <a:xfrm>
            <a:off x="2821577" y="3356936"/>
            <a:ext cx="2970064" cy="492698"/>
            <a:chOff x="981075" y="2035823"/>
            <a:chExt cx="4867275" cy="2543175"/>
          </a:xfrm>
        </p:grpSpPr>
        <p:cxnSp>
          <p:nvCxnSpPr>
            <p:cNvPr id="15" name="直接连接符 14"/>
            <p:cNvCxnSpPr/>
            <p:nvPr/>
          </p:nvCxnSpPr>
          <p:spPr>
            <a:xfrm>
              <a:off x="981075" y="4578998"/>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81075" y="2035823"/>
              <a:ext cx="4867275" cy="0"/>
            </a:xfrm>
            <a:prstGeom prst="line">
              <a:avLst/>
            </a:prstGeom>
            <a:ln w="15875">
              <a:gradFill flip="none" rotWithShape="1">
                <a:gsLst>
                  <a:gs pos="0">
                    <a:schemeClr val="accent2">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9" name="图片 108"/>
          <p:cNvPicPr>
            <a:picLocks noChangeAspect="1"/>
          </p:cNvPicPr>
          <p:nvPr/>
        </p:nvPicPr>
        <p:blipFill rotWithShape="1">
          <a:blip r:embed="rId3">
            <a:extLst>
              <a:ext uri="{28A0092B-C50C-407E-A947-70E740481C1C}">
                <a14:useLocalDpi xmlns:a14="http://schemas.microsoft.com/office/drawing/2010/main" val="0"/>
              </a:ext>
            </a:extLst>
          </a:blip>
          <a:srcRect l="-212" t="20828" r="212" b="46956"/>
          <a:stretch/>
        </p:blipFill>
        <p:spPr>
          <a:xfrm>
            <a:off x="808401" y="1229754"/>
            <a:ext cx="10333036" cy="2748902"/>
          </a:xfrm>
          <a:custGeom>
            <a:avLst/>
            <a:gdLst>
              <a:gd name="connsiteX0" fmla="*/ 10249058 w 10333036"/>
              <a:gd name="connsiteY0" fmla="*/ 0 h 3077229"/>
              <a:gd name="connsiteX1" fmla="*/ 83978 w 10333036"/>
              <a:gd name="connsiteY1" fmla="*/ 0 h 3077229"/>
              <a:gd name="connsiteX2" fmla="*/ 0 w 10333036"/>
              <a:gd name="connsiteY2" fmla="*/ 83978 h 3077229"/>
              <a:gd name="connsiteX3" fmla="*/ 0 w 10333036"/>
              <a:gd name="connsiteY3" fmla="*/ 2993251 h 3077229"/>
              <a:gd name="connsiteX4" fmla="*/ 83978 w 10333036"/>
              <a:gd name="connsiteY4" fmla="*/ 3077229 h 3077229"/>
              <a:gd name="connsiteX5" fmla="*/ 10249058 w 10333036"/>
              <a:gd name="connsiteY5" fmla="*/ 3077229 h 3077229"/>
              <a:gd name="connsiteX6" fmla="*/ 10333036 w 10333036"/>
              <a:gd name="connsiteY6" fmla="*/ 2993251 h 3077229"/>
              <a:gd name="connsiteX7" fmla="*/ 10333036 w 10333036"/>
              <a:gd name="connsiteY7" fmla="*/ 83978 h 3077229"/>
              <a:gd name="connsiteX8" fmla="*/ 10249058 w 10333036"/>
              <a:gd name="connsiteY8" fmla="*/ 0 h 307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3036" h="3077229">
                <a:moveTo>
                  <a:pt x="10249058" y="0"/>
                </a:moveTo>
                <a:lnTo>
                  <a:pt x="83978" y="0"/>
                </a:lnTo>
                <a:cubicBezTo>
                  <a:pt x="37598" y="0"/>
                  <a:pt x="0" y="37598"/>
                  <a:pt x="0" y="83978"/>
                </a:cubicBezTo>
                <a:lnTo>
                  <a:pt x="0" y="2993251"/>
                </a:lnTo>
                <a:cubicBezTo>
                  <a:pt x="0" y="3039631"/>
                  <a:pt x="37598" y="3077229"/>
                  <a:pt x="83978" y="3077229"/>
                </a:cubicBezTo>
                <a:lnTo>
                  <a:pt x="10249058" y="3077229"/>
                </a:lnTo>
                <a:cubicBezTo>
                  <a:pt x="10295438" y="3077229"/>
                  <a:pt x="10333036" y="3039631"/>
                  <a:pt x="10333036" y="2993251"/>
                </a:cubicBezTo>
                <a:lnTo>
                  <a:pt x="10333036" y="83978"/>
                </a:lnTo>
                <a:cubicBezTo>
                  <a:pt x="10333036" y="37598"/>
                  <a:pt x="10295438" y="0"/>
                  <a:pt x="10249058" y="0"/>
                </a:cubicBezTo>
                <a:close/>
              </a:path>
            </a:pathLst>
          </a:custGeom>
        </p:spPr>
      </p:pic>
      <p:pic>
        <p:nvPicPr>
          <p:cNvPr id="83" name="图片 82"/>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rot="10800000">
            <a:off x="0" y="-1"/>
            <a:ext cx="997462" cy="924215"/>
          </a:xfrm>
          <a:custGeom>
            <a:avLst/>
            <a:gdLst>
              <a:gd name="connsiteX0" fmla="*/ 834973 w 834973"/>
              <a:gd name="connsiteY0" fmla="*/ 924215 h 924215"/>
              <a:gd name="connsiteX1" fmla="*/ 0 w 834973"/>
              <a:gd name="connsiteY1" fmla="*/ 924215 h 924215"/>
              <a:gd name="connsiteX2" fmla="*/ 0 w 834973"/>
              <a:gd name="connsiteY2" fmla="*/ 0 h 924215"/>
              <a:gd name="connsiteX3" fmla="*/ 834973 w 834973"/>
              <a:gd name="connsiteY3" fmla="*/ 0 h 924215"/>
            </a:gdLst>
            <a:ahLst/>
            <a:cxnLst>
              <a:cxn ang="0">
                <a:pos x="connsiteX0" y="connsiteY0"/>
              </a:cxn>
              <a:cxn ang="0">
                <a:pos x="connsiteX1" y="connsiteY1"/>
              </a:cxn>
              <a:cxn ang="0">
                <a:pos x="connsiteX2" y="connsiteY2"/>
              </a:cxn>
              <a:cxn ang="0">
                <a:pos x="connsiteX3" y="connsiteY3"/>
              </a:cxn>
            </a:cxnLst>
            <a:rect l="l" t="t" r="r" b="b"/>
            <a:pathLst>
              <a:path w="834973" h="924215">
                <a:moveTo>
                  <a:pt x="834973" y="924215"/>
                </a:moveTo>
                <a:lnTo>
                  <a:pt x="0" y="924215"/>
                </a:lnTo>
                <a:lnTo>
                  <a:pt x="0" y="0"/>
                </a:lnTo>
                <a:lnTo>
                  <a:pt x="834973" y="0"/>
                </a:lnTo>
                <a:close/>
              </a:path>
            </a:pathLst>
          </a:custGeom>
        </p:spPr>
      </p:pic>
      <p:sp>
        <p:nvSpPr>
          <p:cNvPr id="5" name="文本框 4"/>
          <p:cNvSpPr txBox="1"/>
          <p:nvPr>
            <p:custDataLst>
              <p:tags r:id="rId1"/>
            </p:custDataLst>
          </p:nvPr>
        </p:nvSpPr>
        <p:spPr>
          <a:xfrm>
            <a:off x="1144482" y="129284"/>
            <a:ext cx="3161905" cy="707886"/>
          </a:xfrm>
          <a:prstGeom prst="rect">
            <a:avLst/>
          </a:prstGeom>
          <a:noFill/>
        </p:spPr>
        <p:txBody>
          <a:bodyPr vert="horz" wrap="square" rtlCol="0">
            <a:spAutoFit/>
          </a:bodyPr>
          <a:lstStyle>
            <a:defPPr>
              <a:defRPr lang="zh-CN"/>
            </a:defPPr>
            <a:lvl1pPr>
              <a:defRPr sz="3200">
                <a:gradFill>
                  <a:gsLst>
                    <a:gs pos="0">
                      <a:schemeClr val="bg1"/>
                    </a:gs>
                    <a:gs pos="100000">
                      <a:schemeClr val="accent2"/>
                    </a:gs>
                  </a:gsLst>
                  <a:lin ang="5400000" scaled="1"/>
                </a:gradFill>
                <a:latin typeface="方正正大黑简体" pitchFamily="2" charset="-122"/>
                <a:ea typeface="方正正大黑简体" pitchFamily="2" charset="-122"/>
                <a:cs typeface="黑体" panose="02010609060101010101" charset="-122"/>
              </a:defRPr>
            </a:lvl1pPr>
          </a:lstStyle>
          <a:p>
            <a:r>
              <a:rPr lang="zh-CN" altLang="en-US" sz="4000" dirty="0">
                <a:sym typeface="Arial"/>
              </a:rPr>
              <a:t>纳新活动</a:t>
            </a:r>
          </a:p>
        </p:txBody>
      </p:sp>
      <p:cxnSp>
        <p:nvCxnSpPr>
          <p:cNvPr id="19" name="直接连接符 18"/>
          <p:cNvCxnSpPr/>
          <p:nvPr/>
        </p:nvCxnSpPr>
        <p:spPr>
          <a:xfrm flipH="1">
            <a:off x="0" y="924215"/>
            <a:ext cx="12229055" cy="0"/>
          </a:xfrm>
          <a:prstGeom prst="line">
            <a:avLst/>
          </a:prstGeom>
          <a:ln w="15875">
            <a:gradFill flip="none" rotWithShape="1">
              <a:gsLst>
                <a:gs pos="0">
                  <a:schemeClr val="accent2">
                    <a:alpha val="21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7" name="矩形: 圆角 86"/>
          <p:cNvSpPr/>
          <p:nvPr/>
        </p:nvSpPr>
        <p:spPr>
          <a:xfrm rot="10800000">
            <a:off x="808401" y="1207712"/>
            <a:ext cx="10575198" cy="2920482"/>
          </a:xfrm>
          <a:prstGeom prst="roundRect">
            <a:avLst>
              <a:gd name="adj" fmla="val 2729"/>
            </a:avLst>
          </a:prstGeom>
          <a:gradFill flip="none" rotWithShape="1">
            <a:gsLst>
              <a:gs pos="23000">
                <a:srgbClr val="000000">
                  <a:alpha val="0"/>
                </a:srgbClr>
              </a:gs>
              <a:gs pos="100000">
                <a:srgbClr val="000000"/>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黑体" panose="02010609060101010101" charset="-122"/>
              <a:sym typeface="Arial"/>
            </a:endParaRPr>
          </a:p>
        </p:txBody>
      </p:sp>
      <p:sp>
        <p:nvSpPr>
          <p:cNvPr id="94" name="文本框 93"/>
          <p:cNvSpPr txBox="1"/>
          <p:nvPr/>
        </p:nvSpPr>
        <p:spPr>
          <a:xfrm>
            <a:off x="869934" y="6180508"/>
            <a:ext cx="2912283" cy="380810"/>
          </a:xfrm>
          <a:prstGeom prst="rect">
            <a:avLst/>
          </a:prstGeom>
          <a:noFill/>
        </p:spPr>
        <p:txBody>
          <a:bodyPr wrap="square" rtlCol="0">
            <a:spAutoFit/>
          </a:bodyPr>
          <a:lstStyle/>
          <a:p>
            <a:pPr algn="ctr">
              <a:lnSpc>
                <a:spcPct val="130000"/>
              </a:lnSpc>
            </a:pPr>
            <a:r>
              <a:rPr lang="zh-CN" altLang="en-US" sz="1600" dirty="0">
                <a:solidFill>
                  <a:schemeClr val="accent2"/>
                </a:solidFill>
                <a:latin typeface="Arial"/>
                <a:ea typeface="微软雅黑"/>
                <a:cs typeface="黑体" panose="02010609060101010101" charset="-122"/>
                <a:sym typeface="Arial"/>
              </a:rPr>
              <a:t>公众号发布招新信息宣传</a:t>
            </a:r>
          </a:p>
        </p:txBody>
      </p:sp>
      <p:sp>
        <p:nvSpPr>
          <p:cNvPr id="101" name="矩形 100"/>
          <p:cNvSpPr/>
          <p:nvPr/>
        </p:nvSpPr>
        <p:spPr>
          <a:xfrm>
            <a:off x="1260077" y="2166382"/>
            <a:ext cx="2740448" cy="469616"/>
          </a:xfrm>
          <a:prstGeom prst="rect">
            <a:avLst/>
          </a:prstGeom>
        </p:spPr>
        <p:txBody>
          <a:bodyPr wrap="square">
            <a:spAutoFit/>
          </a:bodyPr>
          <a:lstStyle/>
          <a:p>
            <a:pPr algn="just">
              <a:lnSpc>
                <a:spcPct val="110000"/>
              </a:lnSpc>
            </a:pPr>
            <a:r>
              <a:rPr lang="zh-CN" altLang="en-US" sz="2400" dirty="0">
                <a:solidFill>
                  <a:schemeClr val="bg1"/>
                </a:solidFill>
                <a:latin typeface="Arial"/>
                <a:ea typeface="微软雅黑"/>
                <a:cs typeface="黑体" panose="02010609060101010101" charset="-122"/>
                <a:sym typeface="Arial"/>
              </a:rPr>
              <a:t>纳新活动</a:t>
            </a:r>
          </a:p>
        </p:txBody>
      </p:sp>
      <p:sp>
        <p:nvSpPr>
          <p:cNvPr id="102" name="矩形 101"/>
          <p:cNvSpPr/>
          <p:nvPr/>
        </p:nvSpPr>
        <p:spPr>
          <a:xfrm>
            <a:off x="1266094" y="2586229"/>
            <a:ext cx="3828419" cy="344710"/>
          </a:xfrm>
          <a:prstGeom prst="rect">
            <a:avLst/>
          </a:prstGeom>
        </p:spPr>
        <p:txBody>
          <a:bodyPr wrap="square">
            <a:spAutoFit/>
          </a:bodyPr>
          <a:lstStyle/>
          <a:p>
            <a:pPr algn="just">
              <a:lnSpc>
                <a:spcPct val="130000"/>
              </a:lnSpc>
            </a:pPr>
            <a:r>
              <a:rPr lang="en-US" altLang="zh-CN" sz="1400" dirty="0">
                <a:solidFill>
                  <a:schemeClr val="bg1"/>
                </a:solidFill>
                <a:latin typeface="Arial"/>
                <a:ea typeface="微软雅黑"/>
                <a:cs typeface="黑体" panose="02010609060101010101" charset="-122"/>
                <a:sym typeface="Arial"/>
              </a:rPr>
              <a:t>2024</a:t>
            </a:r>
            <a:r>
              <a:rPr lang="zh-CN" altLang="en-US" sz="1400" dirty="0">
                <a:solidFill>
                  <a:schemeClr val="bg1"/>
                </a:solidFill>
                <a:latin typeface="Arial"/>
                <a:ea typeface="微软雅黑"/>
                <a:cs typeface="黑体" panose="02010609060101010101" charset="-122"/>
                <a:sym typeface="Arial"/>
              </a:rPr>
              <a:t>年下半年面向</a:t>
            </a:r>
            <a:r>
              <a:rPr lang="en-US" altLang="zh-CN" sz="1400" dirty="0">
                <a:solidFill>
                  <a:schemeClr val="bg1"/>
                </a:solidFill>
                <a:latin typeface="Arial"/>
                <a:ea typeface="微软雅黑"/>
                <a:cs typeface="黑体" panose="02010609060101010101" charset="-122"/>
                <a:sym typeface="Arial"/>
              </a:rPr>
              <a:t>23</a:t>
            </a:r>
            <a:r>
              <a:rPr lang="zh-CN" altLang="en-US" sz="1400" dirty="0">
                <a:solidFill>
                  <a:schemeClr val="bg1"/>
                </a:solidFill>
                <a:latin typeface="Arial"/>
                <a:ea typeface="微软雅黑"/>
                <a:cs typeface="黑体" panose="02010609060101010101" charset="-122"/>
                <a:sym typeface="Arial"/>
              </a:rPr>
              <a:t>、</a:t>
            </a:r>
            <a:r>
              <a:rPr lang="en-US" altLang="zh-CN" sz="1400" dirty="0">
                <a:solidFill>
                  <a:schemeClr val="bg1"/>
                </a:solidFill>
                <a:latin typeface="Arial"/>
                <a:ea typeface="微软雅黑"/>
                <a:cs typeface="黑体" panose="02010609060101010101" charset="-122"/>
                <a:sym typeface="Arial"/>
              </a:rPr>
              <a:t>24</a:t>
            </a:r>
            <a:r>
              <a:rPr lang="zh-CN" altLang="en-US" sz="1400" dirty="0">
                <a:solidFill>
                  <a:schemeClr val="bg1"/>
                </a:solidFill>
                <a:latin typeface="Arial"/>
                <a:ea typeface="微软雅黑"/>
                <a:cs typeface="黑体" panose="02010609060101010101" charset="-122"/>
                <a:sym typeface="Arial"/>
              </a:rPr>
              <a:t>届本科生招新</a:t>
            </a:r>
          </a:p>
        </p:txBody>
      </p:sp>
      <p:sp>
        <p:nvSpPr>
          <p:cNvPr id="15" name="文本框 14"/>
          <p:cNvSpPr txBox="1"/>
          <p:nvPr/>
        </p:nvSpPr>
        <p:spPr>
          <a:xfrm flipH="1">
            <a:off x="6168159" y="1229754"/>
            <a:ext cx="1954381" cy="2215991"/>
          </a:xfrm>
          <a:prstGeom prst="rect">
            <a:avLst/>
          </a:prstGeom>
          <a:noFill/>
        </p:spPr>
        <p:txBody>
          <a:bodyPr wrap="none" rtlCol="0">
            <a:spAutoFit/>
          </a:bodyPr>
          <a:lstStyle/>
          <a:p>
            <a:r>
              <a:rPr lang="zh-CN" altLang="en-US" sz="13800" dirty="0">
                <a:solidFill>
                  <a:schemeClr val="bg1"/>
                </a:solidFill>
                <a:latin typeface="Arial"/>
                <a:ea typeface="微软雅黑"/>
                <a:cs typeface="黑体" panose="02010609060101010101" charset="-122"/>
                <a:sym typeface="Arial"/>
              </a:rPr>
              <a:t>“</a:t>
            </a:r>
          </a:p>
        </p:txBody>
      </p:sp>
      <p:sp>
        <p:nvSpPr>
          <p:cNvPr id="90" name="文本框 89"/>
          <p:cNvSpPr txBox="1"/>
          <p:nvPr/>
        </p:nvSpPr>
        <p:spPr>
          <a:xfrm flipH="1">
            <a:off x="10357951" y="3120401"/>
            <a:ext cx="1954381" cy="2215991"/>
          </a:xfrm>
          <a:prstGeom prst="rect">
            <a:avLst/>
          </a:prstGeom>
          <a:noFill/>
        </p:spPr>
        <p:txBody>
          <a:bodyPr wrap="none" rtlCol="0">
            <a:spAutoFit/>
          </a:bodyPr>
          <a:lstStyle/>
          <a:p>
            <a:r>
              <a:rPr lang="zh-CN" altLang="en-US" sz="13800" dirty="0">
                <a:solidFill>
                  <a:schemeClr val="bg1"/>
                </a:solidFill>
                <a:latin typeface="Arial"/>
                <a:ea typeface="微软雅黑"/>
                <a:cs typeface="黑体" panose="02010609060101010101" charset="-122"/>
                <a:sym typeface="Arial"/>
              </a:rPr>
              <a:t>”</a:t>
            </a:r>
          </a:p>
        </p:txBody>
      </p:sp>
      <p:pic>
        <p:nvPicPr>
          <p:cNvPr id="3" name="图片 2">
            <a:extLst>
              <a:ext uri="{FF2B5EF4-FFF2-40B4-BE49-F238E27FC236}">
                <a16:creationId xmlns:a16="http://schemas.microsoft.com/office/drawing/2014/main" id="{BE59270E-723F-4524-B419-F0B9D5D7B2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8253" r="3610" b="7810"/>
          <a:stretch/>
        </p:blipFill>
        <p:spPr>
          <a:xfrm>
            <a:off x="748694" y="4225396"/>
            <a:ext cx="3236894" cy="1984945"/>
          </a:xfrm>
          <a:prstGeom prst="rect">
            <a:avLst/>
          </a:prstGeom>
          <a:ln>
            <a:noFill/>
          </a:ln>
          <a:effectLst>
            <a:softEdge rad="112500"/>
          </a:effectLst>
        </p:spPr>
      </p:pic>
      <p:pic>
        <p:nvPicPr>
          <p:cNvPr id="11" name="图片 10">
            <a:extLst>
              <a:ext uri="{FF2B5EF4-FFF2-40B4-BE49-F238E27FC236}">
                <a16:creationId xmlns:a16="http://schemas.microsoft.com/office/drawing/2014/main" id="{B82BD7C7-B4BB-912D-0704-8141055132D9}"/>
              </a:ext>
            </a:extLst>
          </p:cNvPr>
          <p:cNvPicPr>
            <a:picLocks noChangeAspect="1"/>
          </p:cNvPicPr>
          <p:nvPr/>
        </p:nvPicPr>
        <p:blipFill rotWithShape="1">
          <a:blip r:embed="rId6"/>
          <a:srcRect l="6631" r="2571"/>
          <a:stretch/>
        </p:blipFill>
        <p:spPr>
          <a:xfrm>
            <a:off x="8407109" y="4272578"/>
            <a:ext cx="3236894" cy="2011601"/>
          </a:xfrm>
          <a:prstGeom prst="rect">
            <a:avLst/>
          </a:prstGeom>
          <a:ln>
            <a:noFill/>
          </a:ln>
          <a:effectLst>
            <a:softEdge rad="112500"/>
          </a:effectLst>
        </p:spPr>
      </p:pic>
      <p:sp>
        <p:nvSpPr>
          <p:cNvPr id="12" name="文本框 11">
            <a:extLst>
              <a:ext uri="{FF2B5EF4-FFF2-40B4-BE49-F238E27FC236}">
                <a16:creationId xmlns:a16="http://schemas.microsoft.com/office/drawing/2014/main" id="{C3514970-592E-15DC-4D1E-950EF1C13197}"/>
              </a:ext>
            </a:extLst>
          </p:cNvPr>
          <p:cNvSpPr txBox="1"/>
          <p:nvPr/>
        </p:nvSpPr>
        <p:spPr>
          <a:xfrm>
            <a:off x="8601791" y="6227560"/>
            <a:ext cx="2912283" cy="380810"/>
          </a:xfrm>
          <a:prstGeom prst="rect">
            <a:avLst/>
          </a:prstGeom>
          <a:noFill/>
        </p:spPr>
        <p:txBody>
          <a:bodyPr wrap="square" rtlCol="0">
            <a:spAutoFit/>
          </a:bodyPr>
          <a:lstStyle/>
          <a:p>
            <a:pPr algn="ctr">
              <a:lnSpc>
                <a:spcPct val="130000"/>
              </a:lnSpc>
            </a:pPr>
            <a:r>
              <a:rPr lang="zh-CN" altLang="en-US" sz="1600" dirty="0">
                <a:solidFill>
                  <a:schemeClr val="accent2"/>
                </a:solidFill>
                <a:latin typeface="Arial"/>
                <a:ea typeface="微软雅黑"/>
                <a:cs typeface="黑体" panose="02010609060101010101" charset="-122"/>
                <a:sym typeface="Arial"/>
              </a:rPr>
              <a:t>招新宣讲</a:t>
            </a:r>
          </a:p>
        </p:txBody>
      </p:sp>
      <p:pic>
        <p:nvPicPr>
          <p:cNvPr id="4" name="图片 3">
            <a:extLst>
              <a:ext uri="{FF2B5EF4-FFF2-40B4-BE49-F238E27FC236}">
                <a16:creationId xmlns:a16="http://schemas.microsoft.com/office/drawing/2014/main" id="{1246CAA6-C6D9-CB0B-01F8-AB4AC048B186}"/>
              </a:ext>
            </a:extLst>
          </p:cNvPr>
          <p:cNvPicPr>
            <a:picLocks noChangeAspect="1"/>
          </p:cNvPicPr>
          <p:nvPr/>
        </p:nvPicPr>
        <p:blipFill>
          <a:blip r:embed="rId7" cstate="print">
            <a:extLst>
              <a:ext uri="{28A0092B-C50C-407E-A947-70E740481C1C}">
                <a14:useLocalDpi xmlns:a14="http://schemas.microsoft.com/office/drawing/2010/main" val="0"/>
              </a:ext>
            </a:extLst>
          </a:blip>
          <a:srcRect t="18278"/>
          <a:stretch/>
        </p:blipFill>
        <p:spPr>
          <a:xfrm>
            <a:off x="4476105" y="4272578"/>
            <a:ext cx="3239790" cy="1984945"/>
          </a:xfrm>
          <a:prstGeom prst="rect">
            <a:avLst/>
          </a:prstGeom>
          <a:ln>
            <a:noFill/>
          </a:ln>
          <a:effectLst>
            <a:softEdge rad="112500"/>
          </a:effectLst>
        </p:spPr>
      </p:pic>
      <p:sp>
        <p:nvSpPr>
          <p:cNvPr id="6" name="文本框 5">
            <a:extLst>
              <a:ext uri="{FF2B5EF4-FFF2-40B4-BE49-F238E27FC236}">
                <a16:creationId xmlns:a16="http://schemas.microsoft.com/office/drawing/2014/main" id="{F7D6738A-5A1C-F103-BF09-F1BB15A03D1E}"/>
              </a:ext>
            </a:extLst>
          </p:cNvPr>
          <p:cNvSpPr txBox="1"/>
          <p:nvPr/>
        </p:nvSpPr>
        <p:spPr>
          <a:xfrm>
            <a:off x="4712017" y="6230624"/>
            <a:ext cx="2912283" cy="380810"/>
          </a:xfrm>
          <a:prstGeom prst="rect">
            <a:avLst/>
          </a:prstGeom>
          <a:noFill/>
        </p:spPr>
        <p:txBody>
          <a:bodyPr wrap="square" rtlCol="0">
            <a:spAutoFit/>
          </a:bodyPr>
          <a:lstStyle/>
          <a:p>
            <a:pPr algn="ctr">
              <a:lnSpc>
                <a:spcPct val="130000"/>
              </a:lnSpc>
            </a:pPr>
            <a:r>
              <a:rPr lang="zh-CN" altLang="en-US" sz="1600" dirty="0">
                <a:solidFill>
                  <a:schemeClr val="bg2"/>
                </a:solidFill>
                <a:latin typeface="Arial"/>
                <a:ea typeface="微软雅黑"/>
                <a:cs typeface="黑体" panose="02010609060101010101" charset="-122"/>
                <a:sym typeface="Arial"/>
              </a:rPr>
              <a:t>每三次集中活动培训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2"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jgwMTEzOTMxYTllMDgyYmY3MGViZDIyZjNkZWMzYTdkIiwidXNlckNvdW50IjoxfQ=="/>
  <p:tag name="KSO_WPP_MARK_KEY" val="9491eb47-a8ef-4d66-9887-74cfd891146b"/>
</p:tagLst>
</file>

<file path=ppt/tags/tag10.xml><?xml version="1.0" encoding="utf-8"?>
<p:tagLst xmlns:a="http://schemas.openxmlformats.org/drawingml/2006/main" xmlns:r="http://schemas.openxmlformats.org/officeDocument/2006/relationships" xmlns:p="http://schemas.openxmlformats.org/presentationml/2006/main">
  <p:tag name="PA" val="v5.2.10"/>
</p:tagLst>
</file>

<file path=ppt/tags/tag11.xml><?xml version="1.0" encoding="utf-8"?>
<p:tagLst xmlns:a="http://schemas.openxmlformats.org/drawingml/2006/main" xmlns:r="http://schemas.openxmlformats.org/officeDocument/2006/relationships" xmlns:p="http://schemas.openxmlformats.org/presentationml/2006/main">
  <p:tag name="PA" val="v5.2.10"/>
</p:tagLst>
</file>

<file path=ppt/tags/tag12.xml><?xml version="1.0" encoding="utf-8"?>
<p:tagLst xmlns:a="http://schemas.openxmlformats.org/drawingml/2006/main" xmlns:r="http://schemas.openxmlformats.org/officeDocument/2006/relationships" xmlns:p="http://schemas.openxmlformats.org/presentationml/2006/main">
  <p:tag name="PA" val="v5.2.10"/>
</p:tagLst>
</file>

<file path=ppt/tags/tag13.xml><?xml version="1.0" encoding="utf-8"?>
<p:tagLst xmlns:a="http://schemas.openxmlformats.org/drawingml/2006/main" xmlns:r="http://schemas.openxmlformats.org/officeDocument/2006/relationships" xmlns:p="http://schemas.openxmlformats.org/presentationml/2006/main">
  <p:tag name="PA" val="v5.2.10"/>
</p:tagLst>
</file>

<file path=ppt/tags/tag14.xml><?xml version="1.0" encoding="utf-8"?>
<p:tagLst xmlns:a="http://schemas.openxmlformats.org/drawingml/2006/main" xmlns:r="http://schemas.openxmlformats.org/officeDocument/2006/relationships" xmlns:p="http://schemas.openxmlformats.org/presentationml/2006/main">
  <p:tag name="PA" val="v5.2.10"/>
</p:tagLst>
</file>

<file path=ppt/tags/tag15.xml><?xml version="1.0" encoding="utf-8"?>
<p:tagLst xmlns:a="http://schemas.openxmlformats.org/drawingml/2006/main" xmlns:r="http://schemas.openxmlformats.org/officeDocument/2006/relationships" xmlns:p="http://schemas.openxmlformats.org/presentationml/2006/main">
  <p:tag name="PA" val="v5.2.10"/>
</p:tagLst>
</file>

<file path=ppt/tags/tag16.xml><?xml version="1.0" encoding="utf-8"?>
<p:tagLst xmlns:a="http://schemas.openxmlformats.org/drawingml/2006/main" xmlns:r="http://schemas.openxmlformats.org/officeDocument/2006/relationships" xmlns:p="http://schemas.openxmlformats.org/presentationml/2006/main">
  <p:tag name="PA" val="v5.2.10"/>
</p:tagLst>
</file>

<file path=ppt/tags/tag17.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PA" val="v5.2.10"/>
</p:tagLst>
</file>

<file path=ppt/tags/tag20.xml><?xml version="1.0" encoding="utf-8"?>
<p:tagLst xmlns:a="http://schemas.openxmlformats.org/drawingml/2006/main" xmlns:r="http://schemas.openxmlformats.org/officeDocument/2006/relationships" xmlns:p="http://schemas.openxmlformats.org/presentationml/2006/main">
  <p:tag name="PA" val="v5.2.10"/>
</p:tagLst>
</file>

<file path=ppt/tags/tag21.xml><?xml version="1.0" encoding="utf-8"?>
<p:tagLst xmlns:a="http://schemas.openxmlformats.org/drawingml/2006/main" xmlns:r="http://schemas.openxmlformats.org/officeDocument/2006/relationships" xmlns:p="http://schemas.openxmlformats.org/presentationml/2006/main">
  <p:tag name="PA" val="v5.2.10"/>
</p:tagLst>
</file>

<file path=ppt/tags/tag22.xml><?xml version="1.0" encoding="utf-8"?>
<p:tagLst xmlns:a="http://schemas.openxmlformats.org/drawingml/2006/main" xmlns:r="http://schemas.openxmlformats.org/officeDocument/2006/relationships" xmlns:p="http://schemas.openxmlformats.org/presentationml/2006/main">
  <p:tag name="PA" val="v5.2.10"/>
</p:tagLst>
</file>

<file path=ppt/tags/tag23.xml><?xml version="1.0" encoding="utf-8"?>
<p:tagLst xmlns:a="http://schemas.openxmlformats.org/drawingml/2006/main" xmlns:r="http://schemas.openxmlformats.org/officeDocument/2006/relationships" xmlns:p="http://schemas.openxmlformats.org/presentationml/2006/main">
  <p:tag name="PA" val="v5.2.10"/>
</p:tagLst>
</file>

<file path=ppt/tags/tag24.xml><?xml version="1.0" encoding="utf-8"?>
<p:tagLst xmlns:a="http://schemas.openxmlformats.org/drawingml/2006/main" xmlns:r="http://schemas.openxmlformats.org/officeDocument/2006/relationships" xmlns:p="http://schemas.openxmlformats.org/presentationml/2006/main">
  <p:tag name="PA" val="v5.2.10"/>
</p:tagLst>
</file>

<file path=ppt/tags/tag25.xml><?xml version="1.0" encoding="utf-8"?>
<p:tagLst xmlns:a="http://schemas.openxmlformats.org/drawingml/2006/main" xmlns:r="http://schemas.openxmlformats.org/officeDocument/2006/relationships" xmlns:p="http://schemas.openxmlformats.org/presentationml/2006/main">
  <p:tag name="PA" val="v5.2.10"/>
</p:tagLst>
</file>

<file path=ppt/tags/tag26.xml><?xml version="1.0" encoding="utf-8"?>
<p:tagLst xmlns:a="http://schemas.openxmlformats.org/drawingml/2006/main" xmlns:r="http://schemas.openxmlformats.org/officeDocument/2006/relationships" xmlns:p="http://schemas.openxmlformats.org/presentationml/2006/main">
  <p:tag name="PA" val="v5.2.10"/>
</p:tagLst>
</file>

<file path=ppt/tags/tag27.xml><?xml version="1.0" encoding="utf-8"?>
<p:tagLst xmlns:a="http://schemas.openxmlformats.org/drawingml/2006/main" xmlns:r="http://schemas.openxmlformats.org/officeDocument/2006/relationships" xmlns:p="http://schemas.openxmlformats.org/presentationml/2006/main">
  <p:tag name="PA" val="v5.2.10"/>
</p:tagLst>
</file>

<file path=ppt/tags/tag28.xml><?xml version="1.0" encoding="utf-8"?>
<p:tagLst xmlns:a="http://schemas.openxmlformats.org/drawingml/2006/main" xmlns:r="http://schemas.openxmlformats.org/officeDocument/2006/relationships" xmlns:p="http://schemas.openxmlformats.org/presentationml/2006/main">
  <p:tag name="PA" val="v5.2.10"/>
</p:tagLst>
</file>

<file path=ppt/tags/tag29.xml><?xml version="1.0" encoding="utf-8"?>
<p:tagLst xmlns:a="http://schemas.openxmlformats.org/drawingml/2006/main" xmlns:r="http://schemas.openxmlformats.org/officeDocument/2006/relationships" xmlns:p="http://schemas.openxmlformats.org/presentationml/2006/main">
  <p:tag name="PA" val="v5.2.10"/>
</p:tagLst>
</file>

<file path=ppt/tags/tag3.xml><?xml version="1.0" encoding="utf-8"?>
<p:tagLst xmlns:a="http://schemas.openxmlformats.org/drawingml/2006/main" xmlns:r="http://schemas.openxmlformats.org/officeDocument/2006/relationships" xmlns:p="http://schemas.openxmlformats.org/presentationml/2006/main">
  <p:tag name="PA" val="v5.2.10"/>
</p:tagLst>
</file>

<file path=ppt/tags/tag30.xml><?xml version="1.0" encoding="utf-8"?>
<p:tagLst xmlns:a="http://schemas.openxmlformats.org/drawingml/2006/main" xmlns:r="http://schemas.openxmlformats.org/officeDocument/2006/relationships" xmlns:p="http://schemas.openxmlformats.org/presentationml/2006/main">
  <p:tag name="PA" val="v5.2.10"/>
</p:tagLst>
</file>

<file path=ppt/tags/tag31.xml><?xml version="1.0" encoding="utf-8"?>
<p:tagLst xmlns:a="http://schemas.openxmlformats.org/drawingml/2006/main" xmlns:r="http://schemas.openxmlformats.org/officeDocument/2006/relationships" xmlns:p="http://schemas.openxmlformats.org/presentationml/2006/main">
  <p:tag name="PA" val="v5.2.10"/>
</p:tagLst>
</file>

<file path=ppt/tags/tag32.xml><?xml version="1.0" encoding="utf-8"?>
<p:tagLst xmlns:a="http://schemas.openxmlformats.org/drawingml/2006/main" xmlns:r="http://schemas.openxmlformats.org/officeDocument/2006/relationships" xmlns:p="http://schemas.openxmlformats.org/presentationml/2006/main">
  <p:tag name="PA" val="v5.2.10"/>
</p:tagLst>
</file>

<file path=ppt/tags/tag33.xml><?xml version="1.0" encoding="utf-8"?>
<p:tagLst xmlns:a="http://schemas.openxmlformats.org/drawingml/2006/main" xmlns:r="http://schemas.openxmlformats.org/officeDocument/2006/relationships" xmlns:p="http://schemas.openxmlformats.org/presentationml/2006/main">
  <p:tag name="PA" val="v5.2.10"/>
</p:tagLst>
</file>

<file path=ppt/tags/tag34.xml><?xml version="1.0" encoding="utf-8"?>
<p:tagLst xmlns:a="http://schemas.openxmlformats.org/drawingml/2006/main" xmlns:r="http://schemas.openxmlformats.org/officeDocument/2006/relationships" xmlns:p="http://schemas.openxmlformats.org/presentationml/2006/main">
  <p:tag name="PA" val="v5.2.10"/>
</p:tagLst>
</file>

<file path=ppt/tags/tag35.xml><?xml version="1.0" encoding="utf-8"?>
<p:tagLst xmlns:a="http://schemas.openxmlformats.org/drawingml/2006/main" xmlns:r="http://schemas.openxmlformats.org/officeDocument/2006/relationships" xmlns:p="http://schemas.openxmlformats.org/presentationml/2006/main">
  <p:tag name="PA" val="v5.2.10"/>
</p:tagLst>
</file>

<file path=ppt/tags/tag36.xml><?xml version="1.0" encoding="utf-8"?>
<p:tagLst xmlns:a="http://schemas.openxmlformats.org/drawingml/2006/main" xmlns:r="http://schemas.openxmlformats.org/officeDocument/2006/relationships" xmlns:p="http://schemas.openxmlformats.org/presentationml/2006/main">
  <p:tag name="PA" val="v5.2.10"/>
</p:tagLst>
</file>

<file path=ppt/tags/tag37.xml><?xml version="1.0" encoding="utf-8"?>
<p:tagLst xmlns:a="http://schemas.openxmlformats.org/drawingml/2006/main" xmlns:r="http://schemas.openxmlformats.org/officeDocument/2006/relationships" xmlns:p="http://schemas.openxmlformats.org/presentationml/2006/main">
  <p:tag name="PA" val="v5.2.10"/>
</p:tagLst>
</file>

<file path=ppt/tags/tag38.xml><?xml version="1.0" encoding="utf-8"?>
<p:tagLst xmlns:a="http://schemas.openxmlformats.org/drawingml/2006/main" xmlns:r="http://schemas.openxmlformats.org/officeDocument/2006/relationships" xmlns:p="http://schemas.openxmlformats.org/presentationml/2006/main">
  <p:tag name="PA" val="v5.2.10"/>
</p:tagLst>
</file>

<file path=ppt/tags/tag39.xml><?xml version="1.0" encoding="utf-8"?>
<p:tagLst xmlns:a="http://schemas.openxmlformats.org/drawingml/2006/main" xmlns:r="http://schemas.openxmlformats.org/officeDocument/2006/relationships" xmlns:p="http://schemas.openxmlformats.org/presentationml/2006/main">
  <p:tag name="PA" val="v5.2.10"/>
</p:tagLst>
</file>

<file path=ppt/tags/tag4.xml><?xml version="1.0" encoding="utf-8"?>
<p:tagLst xmlns:a="http://schemas.openxmlformats.org/drawingml/2006/main" xmlns:r="http://schemas.openxmlformats.org/officeDocument/2006/relationships" xmlns:p="http://schemas.openxmlformats.org/presentationml/2006/main">
  <p:tag name="PA" val="v5.2.10"/>
</p:tagLst>
</file>

<file path=ppt/tags/tag5.xml><?xml version="1.0" encoding="utf-8"?>
<p:tagLst xmlns:a="http://schemas.openxmlformats.org/drawingml/2006/main" xmlns:r="http://schemas.openxmlformats.org/officeDocument/2006/relationships" xmlns:p="http://schemas.openxmlformats.org/presentationml/2006/main">
  <p:tag name="PA" val="v5.2.10"/>
</p:tagLst>
</file>

<file path=ppt/tags/tag6.xml><?xml version="1.0" encoding="utf-8"?>
<p:tagLst xmlns:a="http://schemas.openxmlformats.org/drawingml/2006/main" xmlns:r="http://schemas.openxmlformats.org/officeDocument/2006/relationships" xmlns:p="http://schemas.openxmlformats.org/presentationml/2006/main">
  <p:tag name="PA" val="v5.2.10"/>
</p:tagLst>
</file>

<file path=ppt/tags/tag7.xml><?xml version="1.0" encoding="utf-8"?>
<p:tagLst xmlns:a="http://schemas.openxmlformats.org/drawingml/2006/main" xmlns:r="http://schemas.openxmlformats.org/officeDocument/2006/relationships" xmlns:p="http://schemas.openxmlformats.org/presentationml/2006/main">
  <p:tag name="PA" val="v5.2.10"/>
</p:tagLst>
</file>

<file path=ppt/tags/tag8.xml><?xml version="1.0" encoding="utf-8"?>
<p:tagLst xmlns:a="http://schemas.openxmlformats.org/drawingml/2006/main" xmlns:r="http://schemas.openxmlformats.org/officeDocument/2006/relationships" xmlns:p="http://schemas.openxmlformats.org/presentationml/2006/main">
  <p:tag name="PA" val="v5.2.10"/>
</p:tagLst>
</file>

<file path=ppt/tags/tag9.xml><?xml version="1.0" encoding="utf-8"?>
<p:tagLst xmlns:a="http://schemas.openxmlformats.org/drawingml/2006/main" xmlns:r="http://schemas.openxmlformats.org/officeDocument/2006/relationships" xmlns:p="http://schemas.openxmlformats.org/presentationml/2006/main">
  <p:tag name="PA" val="v5.2.10"/>
</p:tagLst>
</file>

<file path=ppt/theme/theme1.xml><?xml version="1.0" encoding="utf-8"?>
<a:theme xmlns:a="http://schemas.openxmlformats.org/drawingml/2006/main" name="第一PPT，www.1ppt.com">
  <a:themeElements>
    <a:clrScheme name="awbg435o">
      <a:dk1>
        <a:srgbClr val="000000"/>
      </a:dk1>
      <a:lt1>
        <a:srgbClr val="FFFFFF"/>
      </a:lt1>
      <a:dk2>
        <a:srgbClr val="768395"/>
      </a:dk2>
      <a:lt2>
        <a:srgbClr val="F0F0F0"/>
      </a:lt2>
      <a:accent1>
        <a:srgbClr val="40C4EA"/>
      </a:accent1>
      <a:accent2>
        <a:srgbClr val="04B1E4"/>
      </a:accent2>
      <a:accent3>
        <a:srgbClr val="B4D8A0"/>
      </a:accent3>
      <a:accent4>
        <a:srgbClr val="818181"/>
      </a:accent4>
      <a:accent5>
        <a:srgbClr val="A5A5A5"/>
      </a:accent5>
      <a:accent6>
        <a:srgbClr val="C9C9C9"/>
      </a:accent6>
      <a:hlink>
        <a:srgbClr val="4472C4"/>
      </a:hlink>
      <a:folHlink>
        <a:srgbClr val="BFBFBF"/>
      </a:folHlink>
    </a:clrScheme>
    <a:fontScheme name="稻壳儿-黑体常规8">
      <a:majorFont>
        <a:latin typeface="Montserrat ExtraBold"/>
        <a:ea typeface="优设标题黑"/>
        <a:cs typeface=""/>
      </a:majorFont>
      <a:minorFont>
        <a:latin typeface="Montserra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游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1021</Words>
  <Application>Microsoft Office PowerPoint</Application>
  <PresentationFormat>宽屏</PresentationFormat>
  <Paragraphs>164</Paragraphs>
  <Slides>25</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25</vt:i4>
      </vt:variant>
    </vt:vector>
  </HeadingPairs>
  <TitlesOfParts>
    <vt:vector size="34" baseType="lpstr">
      <vt:lpstr>方正正大黑简体</vt:lpstr>
      <vt:lpstr>黑体</vt:lpstr>
      <vt:lpstr>微软雅黑</vt:lpstr>
      <vt:lpstr>优设标题黑</vt:lpstr>
      <vt:lpstr>Arial</vt:lpstr>
      <vt:lpstr>Montserrat</vt:lpstr>
      <vt:lpstr>Montserrat ExtraBold</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活动策划</dc:title>
  <dc:creator>第一PPT</dc:creator>
  <cp:keywords>www.1ppt.com</cp:keywords>
  <dc:description>www.1ppt.com</dc:description>
  <cp:lastModifiedBy>Modifier Shi</cp:lastModifiedBy>
  <cp:revision>117</cp:revision>
  <dcterms:created xsi:type="dcterms:W3CDTF">2022-06-27T07:27:00Z</dcterms:created>
  <dcterms:modified xsi:type="dcterms:W3CDTF">2024-12-14T02:46:19Z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DF93FF49359C40BB9EEAB97F1CB020B2_12</vt:lpwstr>
  </property>
  <property fmtid="{D5CDD505-2E9C-101B-9397-08002B2CF9AE}" pid="3" name="KSOProductBuildVer">
    <vt:lpwstr>2052-11.1.0.14309</vt:lpwstr>
  </property>
</Properties>
</file>